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Roboto"/>
      <p:regular r:id="rId45"/>
      <p:bold r:id="rId46"/>
      <p:italic r:id="rId47"/>
      <p:boldItalic r:id="rId48"/>
    </p:embeddedFont>
    <p:embeddedFont>
      <p:font typeface="Merriweather"/>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erriweather-italic.fntdata"/><Relationship Id="rId50" Type="http://schemas.openxmlformats.org/officeDocument/2006/relationships/font" Target="fonts/Merriweather-bold.fntdata"/><Relationship Id="rId52" Type="http://schemas.openxmlformats.org/officeDocument/2006/relationships/font" Target="fonts/Merriweather-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Yrck_qhhhs&amp;feature=youtu.be" TargetMode="External"/><Relationship Id="rId3" Type="http://schemas.openxmlformats.org/officeDocument/2006/relationships/hyperlink" Target="https://www.youtube.com/watch?v=BatbilpZqD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modXZGjGiM" TargetMode="External"/><Relationship Id="rId3" Type="http://schemas.openxmlformats.org/officeDocument/2006/relationships/hyperlink" Target="https://www.youtube.com/watch?v=XQ__9oJsgvA"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cbc45cfc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ecbc45cfc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ecbc45cfc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ecbc45cfc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ecbc45cfc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ecbc45cfc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“Has anyone else used telehealth in a way that we have not already discussed?”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dfab0b78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dfab0b78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ecbc45cfc5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ecbc45cfc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cbc45cfc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ecbc45cfc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ecbc45cfc5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ecbc45cfc5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ecbc45cfc5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ecbc45cfc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ecbc45cfc5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ecbc45cfc5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Computer:</a:t>
            </a:r>
            <a:r>
              <a:rPr lang="en" u="sng">
                <a:solidFill>
                  <a:schemeClr val="hlink"/>
                </a:solidFill>
                <a:hlinkClick r:id="rId2"/>
              </a:rPr>
              <a:t>https://www.youtube.com/watch?v=NYrck_qhhhs&amp;feature=youtu.be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Phone:</a:t>
            </a:r>
            <a:r>
              <a:rPr lang="en" u="sng">
                <a:solidFill>
                  <a:schemeClr val="hlink"/>
                </a:solidFill>
                <a:hlinkClick r:id="rId3"/>
              </a:rPr>
              <a:t>https://www.youtube.com/watch?v=BatbilpZqD0</a:t>
            </a:r>
            <a:r>
              <a:rPr lang="en">
                <a:solidFill>
                  <a:schemeClr val="dk1"/>
                </a:solidFill>
              </a:rPr>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00ac48f3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00ac48f3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ecbc45cfc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ecbc45cfc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ecbc45cfc5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ecbc45cfc5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ee768f8e05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ee768f8e05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cbc45cfc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ecbc45cfc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ecbc45cfc5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ecbc45cfc5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cbc45cfc5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ecbc45cfc5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ecbc45cfc5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ecbc45cfc5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ecbc45cfc5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ecbc45cfc5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cbc45cfc5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ecbc45cfc5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Computer:</a:t>
            </a:r>
            <a:r>
              <a:rPr lang="en" u="sng">
                <a:solidFill>
                  <a:schemeClr val="hlink"/>
                </a:solidFill>
                <a:hlinkClick r:id="rId2"/>
              </a:rPr>
              <a:t>https://www.youtube.com/watch?v=bmodXZGjGiM</a:t>
            </a:r>
            <a:endParaRPr/>
          </a:p>
          <a:p>
            <a:pPr indent="0" lvl="0" marL="0" rtl="0" algn="l">
              <a:spcBef>
                <a:spcPts val="0"/>
              </a:spcBef>
              <a:spcAft>
                <a:spcPts val="0"/>
              </a:spcAft>
              <a:buNone/>
            </a:pPr>
            <a:r>
              <a:rPr lang="en"/>
              <a:t>Phone: </a:t>
            </a:r>
            <a:r>
              <a:rPr lang="en" u="sng">
                <a:solidFill>
                  <a:schemeClr val="hlink"/>
                </a:solidFill>
                <a:hlinkClick r:id="rId3"/>
              </a:rPr>
              <a:t>https://www.youtube.com/watch?v=XQ__9oJsgvA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ecbc45cfc5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ecbc45cfc5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ecbc45cfc5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ecbc45cfc5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e768f8e05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e768f8e05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ecbc45cfc5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ecbc45cfc5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Practice clinking the telehealth link to see what happens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cbc45cfc5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ecbc45cfc5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ecbc45cfc5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ecbc45cfc5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Roboto"/>
                <a:ea typeface="Roboto"/>
                <a:cs typeface="Roboto"/>
                <a:sym typeface="Roboto"/>
              </a:rPr>
              <a:t>Examples: Tests, physical therapy, changes to diet, referrals, symptoms to watch for, and/or upcoming appointments</a:t>
            </a:r>
            <a:endParaRP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ecbc45cfc5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ecbc45cfc5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ecbc45cfc5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ecbc45cfc5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ecc29562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ecc29562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ee768f8e05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ee768f8e05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ee768f8e05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ee768f8e05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f00ac48f3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f00ac48f3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edfab0b78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edfab0b78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ecbc45cfc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ecbc45cfc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cbc45cfc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cbc45cfc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ecbc45cfc5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ecbc45cfc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Feel free to write more than one, but please use a separate Post-It Note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ecbc45cfc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ecbc45cfc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many of you have used telehealth? For those of you have, use a thumbs up, thumbs down, or medium</a:t>
            </a:r>
            <a:endParaRPr/>
          </a:p>
          <a:p>
            <a:pPr indent="0" lvl="0" marL="0" rtl="0" algn="l">
              <a:spcBef>
                <a:spcPts val="0"/>
              </a:spcBef>
              <a:spcAft>
                <a:spcPts val="0"/>
              </a:spcAft>
              <a:buNone/>
            </a:pPr>
            <a:r>
              <a:rPr lang="en"/>
              <a:t>For those of you haven’t, let’s hear from 1 or 2 of you as to what has prevented you from using it.”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ecc29562f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ecc29562f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ecbc45cfc5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ecbc45cfc5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of these devices have you used to access a telehealth visit?”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500"/>
              <a:buNone/>
              <a:defRPr sz="35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1"/>
        </a:solidFill>
      </p:bgPr>
    </p:bg>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2" name="Google Shape;52;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53" name="Google Shape;5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500"/>
              <a:buNone/>
              <a:defRPr sz="35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p:nvPr/>
        </p:nvSpPr>
        <p:spPr>
          <a:xfrm>
            <a:off x="0" y="0"/>
            <a:ext cx="4345200" cy="5175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 name="Google Shape;19;p4"/>
          <p:cNvSpPr txBox="1"/>
          <p:nvPr>
            <p:ph type="title"/>
          </p:nvPr>
        </p:nvSpPr>
        <p:spPr>
          <a:xfrm>
            <a:off x="204588" y="5036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500"/>
              <a:buNone/>
              <a:defRPr sz="35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0" name="Google Shape;20;p4"/>
          <p:cNvSpPr txBox="1"/>
          <p:nvPr>
            <p:ph idx="1" type="body"/>
          </p:nvPr>
        </p:nvSpPr>
        <p:spPr>
          <a:xfrm>
            <a:off x="4597475" y="406500"/>
            <a:ext cx="4166400" cy="4098600"/>
          </a:xfrm>
          <a:prstGeom prst="rect">
            <a:avLst/>
          </a:prstGeom>
        </p:spPr>
        <p:txBody>
          <a:bodyPr anchorCtr="0" anchor="t" bIns="91425" lIns="91425" spcFirstLastPara="1" rIns="91425" wrap="square" tIns="91425">
            <a:norm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p:nvPr/>
        </p:nvSpPr>
        <p:spPr>
          <a:xfrm>
            <a:off x="0" y="0"/>
            <a:ext cx="9144000" cy="12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5" name="Google Shape;25;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6" name="Google Shape;26;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p:nvPr/>
        </p:nvSpPr>
        <p:spPr>
          <a:xfrm>
            <a:off x="0" y="0"/>
            <a:ext cx="9144000" cy="12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p:nvPr/>
        </p:nvSpPr>
        <p:spPr>
          <a:xfrm>
            <a:off x="0" y="0"/>
            <a:ext cx="3764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37" name="Shape 37"/>
        <p:cNvGrpSpPr/>
        <p:nvPr/>
      </p:nvGrpSpPr>
      <p:grpSpPr>
        <a:xfrm>
          <a:off x="0" y="0"/>
          <a:ext cx="0" cy="0"/>
          <a:chOff x="0" y="0"/>
          <a:chExt cx="0" cy="0"/>
        </a:xfrm>
      </p:grpSpPr>
      <p:sp>
        <p:nvSpPr>
          <p:cNvPr id="38" name="Google Shape;38;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a:off x="0" y="0"/>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3" name="Google Shape;43;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4" name="Google Shape;44;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p:nvPr/>
        </p:nvSpPr>
        <p:spPr>
          <a:xfrm>
            <a:off x="0" y="4369000"/>
            <a:ext cx="9144000" cy="77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www.youtube.com/watch?v=NYrck_qhhhs" TargetMode="External"/><Relationship Id="rId4" Type="http://schemas.openxmlformats.org/officeDocument/2006/relationships/image" Target="../media/image10.jpg"/><Relationship Id="rId5" Type="http://schemas.openxmlformats.org/officeDocument/2006/relationships/hyperlink" Target="http://www.youtube.com/watch?v=BatbilpZqD0" TargetMode="External"/><Relationship Id="rId6"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www.youtube.com/watch?v=bmodXZGjGiM" TargetMode="External"/><Relationship Id="rId4" Type="http://schemas.openxmlformats.org/officeDocument/2006/relationships/image" Target="../media/image14.jpg"/><Relationship Id="rId5" Type="http://schemas.openxmlformats.org/officeDocument/2006/relationships/hyperlink" Target="http://www.youtube.com/watch?v=XQ__9oJsgvA" TargetMode="External"/><Relationship Id="rId6"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hyperlink" Target="mailto:lklivak@ifwcny.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txBox="1"/>
          <p:nvPr>
            <p:ph type="ctrTitle"/>
          </p:nvPr>
        </p:nvSpPr>
        <p:spPr>
          <a:xfrm>
            <a:off x="136575" y="738025"/>
            <a:ext cx="6618300" cy="126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4500"/>
              <a:t>Telehealth Workshop</a:t>
            </a:r>
            <a:endParaRPr b="1" sz="4500"/>
          </a:p>
        </p:txBody>
      </p:sp>
      <p:pic>
        <p:nvPicPr>
          <p:cNvPr id="61" name="Google Shape;61;p13"/>
          <p:cNvPicPr preferRelativeResize="0"/>
          <p:nvPr/>
        </p:nvPicPr>
        <p:blipFill>
          <a:blip r:embed="rId3">
            <a:alphaModFix/>
          </a:blip>
          <a:stretch>
            <a:fillRect/>
          </a:stretch>
        </p:blipFill>
        <p:spPr>
          <a:xfrm>
            <a:off x="7005000" y="75077"/>
            <a:ext cx="2001425" cy="1354350"/>
          </a:xfrm>
          <a:prstGeom prst="rect">
            <a:avLst/>
          </a:prstGeom>
          <a:noFill/>
          <a:ln>
            <a:noFill/>
          </a:ln>
        </p:spPr>
      </p:pic>
      <p:sp>
        <p:nvSpPr>
          <p:cNvPr id="62" name="Google Shape;62;p13"/>
          <p:cNvSpPr txBox="1"/>
          <p:nvPr>
            <p:ph idx="4294967295" type="title"/>
          </p:nvPr>
        </p:nvSpPr>
        <p:spPr>
          <a:xfrm>
            <a:off x="3291000" y="3389925"/>
            <a:ext cx="5790600" cy="1548900"/>
          </a:xfrm>
          <a:prstGeom prst="rect">
            <a:avLst/>
          </a:prstGeom>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rPr>
              <a:t>Learn how to confidently use telehealth to manage your health care</a:t>
            </a:r>
            <a:endParaRPr>
              <a:solidFill>
                <a:schemeClr val="lt1"/>
              </a:solidFill>
            </a:endParaRPr>
          </a:p>
        </p:txBody>
      </p:sp>
      <p:sp>
        <p:nvSpPr>
          <p:cNvPr id="63" name="Google Shape;63;p13"/>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Types </a:t>
            </a:r>
            <a:r>
              <a:rPr lang="en" sz="3500"/>
              <a:t>of Telehealth</a:t>
            </a:r>
            <a:endParaRPr sz="3500"/>
          </a:p>
        </p:txBody>
      </p:sp>
      <p:sp>
        <p:nvSpPr>
          <p:cNvPr id="144" name="Google Shape;144;p22"/>
          <p:cNvSpPr txBox="1"/>
          <p:nvPr/>
        </p:nvSpPr>
        <p:spPr>
          <a:xfrm>
            <a:off x="183975" y="1287275"/>
            <a:ext cx="5429400" cy="35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2"/>
                </a:solidFill>
                <a:latin typeface="Roboto"/>
                <a:ea typeface="Roboto"/>
                <a:cs typeface="Roboto"/>
                <a:sym typeface="Roboto"/>
              </a:rPr>
              <a:t>Live Video: </a:t>
            </a:r>
            <a:r>
              <a:rPr lang="en" sz="2100">
                <a:solidFill>
                  <a:schemeClr val="dk2"/>
                </a:solidFill>
                <a:latin typeface="Roboto"/>
                <a:ea typeface="Roboto"/>
                <a:cs typeface="Roboto"/>
                <a:sym typeface="Roboto"/>
              </a:rPr>
              <a:t>Two-way interaction between a patient and provider in real time with video and audio.</a:t>
            </a:r>
            <a:endParaRPr sz="21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0" rtl="0" algn="l">
              <a:spcBef>
                <a:spcPts val="0"/>
              </a:spcBef>
              <a:spcAft>
                <a:spcPts val="0"/>
              </a:spcAft>
              <a:buNone/>
            </a:pPr>
            <a:r>
              <a:rPr b="1" lang="en" sz="2100">
                <a:solidFill>
                  <a:schemeClr val="dk2"/>
                </a:solidFill>
                <a:latin typeface="Roboto"/>
                <a:ea typeface="Roboto"/>
                <a:cs typeface="Roboto"/>
                <a:sym typeface="Roboto"/>
              </a:rPr>
              <a:t>Voice-Only: </a:t>
            </a:r>
            <a:r>
              <a:rPr lang="en" sz="2100">
                <a:solidFill>
                  <a:schemeClr val="dk2"/>
                </a:solidFill>
                <a:latin typeface="Roboto"/>
                <a:ea typeface="Roboto"/>
                <a:cs typeface="Roboto"/>
                <a:sym typeface="Roboto"/>
              </a:rPr>
              <a:t>A telehealth visit over the phone with only audio.</a:t>
            </a:r>
            <a:endParaRPr sz="21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0" rtl="0" algn="l">
              <a:spcBef>
                <a:spcPts val="0"/>
              </a:spcBef>
              <a:spcAft>
                <a:spcPts val="0"/>
              </a:spcAft>
              <a:buNone/>
            </a:pPr>
            <a:r>
              <a:rPr b="1" lang="en" sz="2100">
                <a:solidFill>
                  <a:schemeClr val="dk2"/>
                </a:solidFill>
                <a:latin typeface="Roboto"/>
                <a:ea typeface="Roboto"/>
                <a:cs typeface="Roboto"/>
                <a:sym typeface="Roboto"/>
              </a:rPr>
              <a:t>Remote Monitoring: </a:t>
            </a:r>
            <a:r>
              <a:rPr lang="en" sz="2100">
                <a:solidFill>
                  <a:schemeClr val="dk2"/>
                </a:solidFill>
                <a:latin typeface="Roboto"/>
                <a:ea typeface="Roboto"/>
                <a:cs typeface="Roboto"/>
                <a:sym typeface="Roboto"/>
              </a:rPr>
              <a:t>Medical data that is collected and sent to the provider electronically (blood pressure, blood sugar, weight).</a:t>
            </a:r>
            <a:endParaRPr sz="2100">
              <a:solidFill>
                <a:schemeClr val="dk2"/>
              </a:solidFill>
              <a:latin typeface="Roboto"/>
              <a:ea typeface="Roboto"/>
              <a:cs typeface="Roboto"/>
              <a:sym typeface="Roboto"/>
            </a:endParaRPr>
          </a:p>
        </p:txBody>
      </p:sp>
      <p:sp>
        <p:nvSpPr>
          <p:cNvPr id="145" name="Google Shape;14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6" name="Google Shape;146;p22"/>
          <p:cNvPicPr preferRelativeResize="0"/>
          <p:nvPr/>
        </p:nvPicPr>
        <p:blipFill>
          <a:blip r:embed="rId3">
            <a:alphaModFix/>
          </a:blip>
          <a:stretch>
            <a:fillRect/>
          </a:stretch>
        </p:blipFill>
        <p:spPr>
          <a:xfrm>
            <a:off x="6974950" y="2753150"/>
            <a:ext cx="1857375" cy="1962150"/>
          </a:xfrm>
          <a:prstGeom prst="rect">
            <a:avLst/>
          </a:prstGeom>
          <a:noFill/>
          <a:ln>
            <a:noFill/>
          </a:ln>
        </p:spPr>
      </p:pic>
      <p:pic>
        <p:nvPicPr>
          <p:cNvPr id="147" name="Google Shape;147;p22"/>
          <p:cNvPicPr preferRelativeResize="0"/>
          <p:nvPr/>
        </p:nvPicPr>
        <p:blipFill rotWithShape="1">
          <a:blip r:embed="rId4">
            <a:alphaModFix/>
          </a:blip>
          <a:srcRect b="3278" l="5168" r="0" t="0"/>
          <a:stretch/>
        </p:blipFill>
        <p:spPr>
          <a:xfrm>
            <a:off x="7615250" y="1287275"/>
            <a:ext cx="1528750" cy="1465875"/>
          </a:xfrm>
          <a:prstGeom prst="rect">
            <a:avLst/>
          </a:prstGeom>
          <a:noFill/>
          <a:ln>
            <a:noFill/>
          </a:ln>
        </p:spPr>
      </p:pic>
      <p:pic>
        <p:nvPicPr>
          <p:cNvPr id="148" name="Google Shape;148;p22"/>
          <p:cNvPicPr preferRelativeResize="0"/>
          <p:nvPr/>
        </p:nvPicPr>
        <p:blipFill rotWithShape="1">
          <a:blip r:embed="rId5">
            <a:alphaModFix/>
          </a:blip>
          <a:srcRect b="0" l="5590" r="15332" t="0"/>
          <a:stretch/>
        </p:blipFill>
        <p:spPr>
          <a:xfrm>
            <a:off x="5613363" y="1287275"/>
            <a:ext cx="1461300" cy="2352675"/>
          </a:xfrm>
          <a:prstGeom prst="rect">
            <a:avLst/>
          </a:prstGeom>
          <a:noFill/>
          <a:ln>
            <a:noFill/>
          </a:ln>
        </p:spPr>
      </p:pic>
      <p:sp>
        <p:nvSpPr>
          <p:cNvPr id="149" name="Google Shape;149;p22"/>
          <p:cNvSpPr txBox="1"/>
          <p:nvPr/>
        </p:nvSpPr>
        <p:spPr>
          <a:xfrm>
            <a:off x="5656100" y="4802100"/>
            <a:ext cx="3125700" cy="341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txBox="1"/>
          <p:nvPr>
            <p:ph type="title"/>
          </p:nvPr>
        </p:nvSpPr>
        <p:spPr>
          <a:xfrm>
            <a:off x="311700" y="1077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How Can I Access A Live Video Telehealth Visit?</a:t>
            </a:r>
            <a:endParaRPr sz="3500"/>
          </a:p>
        </p:txBody>
      </p:sp>
      <p:sp>
        <p:nvSpPr>
          <p:cNvPr id="155" name="Google Shape;155;p23"/>
          <p:cNvSpPr txBox="1"/>
          <p:nvPr/>
        </p:nvSpPr>
        <p:spPr>
          <a:xfrm>
            <a:off x="183975" y="1400425"/>
            <a:ext cx="8648400" cy="3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latin typeface="Roboto"/>
                <a:ea typeface="Roboto"/>
                <a:cs typeface="Roboto"/>
                <a:sym typeface="Roboto"/>
              </a:rPr>
              <a:t>It is important that in order to access telehealth you have a(n):</a:t>
            </a:r>
            <a:endParaRPr sz="3000">
              <a:solidFill>
                <a:schemeClr val="dk2"/>
              </a:solidFill>
              <a:latin typeface="Roboto"/>
              <a:ea typeface="Roboto"/>
              <a:cs typeface="Roboto"/>
              <a:sym typeface="Roboto"/>
            </a:endParaRPr>
          </a:p>
          <a:p>
            <a:pPr indent="-419100" lvl="0" marL="9144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Strong and reliable internet connection</a:t>
            </a:r>
            <a:endParaRPr sz="3000">
              <a:solidFill>
                <a:schemeClr val="dk2"/>
              </a:solidFill>
              <a:latin typeface="Roboto"/>
              <a:ea typeface="Roboto"/>
              <a:cs typeface="Roboto"/>
              <a:sym typeface="Roboto"/>
            </a:endParaRPr>
          </a:p>
          <a:p>
            <a:pPr indent="-419100" lvl="0" marL="9144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Active email address to receive the telehealth video link</a:t>
            </a:r>
            <a:endParaRPr sz="3000">
              <a:solidFill>
                <a:schemeClr val="dk2"/>
              </a:solidFill>
              <a:latin typeface="Roboto"/>
              <a:ea typeface="Roboto"/>
              <a:cs typeface="Roboto"/>
              <a:sym typeface="Roboto"/>
            </a:endParaRPr>
          </a:p>
        </p:txBody>
      </p:sp>
      <p:sp>
        <p:nvSpPr>
          <p:cNvPr id="156" name="Google Shape;15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7" name="Google Shape;157;p23"/>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Other Uses for Telehealth</a:t>
            </a:r>
            <a:endParaRPr sz="3500"/>
          </a:p>
        </p:txBody>
      </p:sp>
      <p:sp>
        <p:nvSpPr>
          <p:cNvPr id="163" name="Google Shape;163;p24"/>
          <p:cNvSpPr txBox="1"/>
          <p:nvPr/>
        </p:nvSpPr>
        <p:spPr>
          <a:xfrm>
            <a:off x="183975" y="1400425"/>
            <a:ext cx="4969800" cy="34764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Dermatology (skin care)</a:t>
            </a:r>
            <a:endParaRPr sz="3000">
              <a:solidFill>
                <a:schemeClr val="dk2"/>
              </a:solidFill>
              <a:latin typeface="Roboto"/>
              <a:ea typeface="Roboto"/>
              <a:cs typeface="Roboto"/>
              <a:sym typeface="Roboto"/>
            </a:endParaRPr>
          </a:p>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General wellness visits</a:t>
            </a:r>
            <a:endParaRPr sz="3000">
              <a:solidFill>
                <a:schemeClr val="dk2"/>
              </a:solidFill>
              <a:latin typeface="Roboto"/>
              <a:ea typeface="Roboto"/>
              <a:cs typeface="Roboto"/>
              <a:sym typeface="Roboto"/>
            </a:endParaRPr>
          </a:p>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Mental health counseling</a:t>
            </a:r>
            <a:endParaRPr sz="3000">
              <a:solidFill>
                <a:schemeClr val="dk2"/>
              </a:solidFill>
              <a:latin typeface="Roboto"/>
              <a:ea typeface="Roboto"/>
              <a:cs typeface="Roboto"/>
              <a:sym typeface="Roboto"/>
            </a:endParaRPr>
          </a:p>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Treatment follow-up</a:t>
            </a:r>
            <a:endParaRPr sz="3000">
              <a:solidFill>
                <a:schemeClr val="dk2"/>
              </a:solidFill>
              <a:latin typeface="Roboto"/>
              <a:ea typeface="Roboto"/>
              <a:cs typeface="Roboto"/>
              <a:sym typeface="Roboto"/>
            </a:endParaRPr>
          </a:p>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Prescription medications</a:t>
            </a:r>
            <a:endParaRPr sz="3000">
              <a:solidFill>
                <a:schemeClr val="dk2"/>
              </a:solidFill>
              <a:latin typeface="Roboto"/>
              <a:ea typeface="Roboto"/>
              <a:cs typeface="Roboto"/>
              <a:sym typeface="Roboto"/>
            </a:endParaRPr>
          </a:p>
        </p:txBody>
      </p:sp>
      <p:sp>
        <p:nvSpPr>
          <p:cNvPr id="164" name="Google Shape;16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5" name="Google Shape;165;p24"/>
          <p:cNvPicPr preferRelativeResize="0"/>
          <p:nvPr/>
        </p:nvPicPr>
        <p:blipFill rotWithShape="1">
          <a:blip r:embed="rId3">
            <a:alphaModFix/>
          </a:blip>
          <a:srcRect b="0" l="7230" r="6182" t="0"/>
          <a:stretch/>
        </p:blipFill>
        <p:spPr>
          <a:xfrm>
            <a:off x="5342600" y="1400425"/>
            <a:ext cx="3678551" cy="2831549"/>
          </a:xfrm>
          <a:prstGeom prst="rect">
            <a:avLst/>
          </a:prstGeom>
          <a:noFill/>
          <a:ln>
            <a:noFill/>
          </a:ln>
        </p:spPr>
      </p:pic>
      <p:sp>
        <p:nvSpPr>
          <p:cNvPr id="166" name="Google Shape;166;p24"/>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Types of Telehealth</a:t>
            </a:r>
            <a:endParaRPr sz="3500"/>
          </a:p>
        </p:txBody>
      </p:sp>
      <p:pic>
        <p:nvPicPr>
          <p:cNvPr id="172" name="Google Shape;172;p25"/>
          <p:cNvPicPr preferRelativeResize="0"/>
          <p:nvPr/>
        </p:nvPicPr>
        <p:blipFill rotWithShape="1">
          <a:blip r:embed="rId3">
            <a:alphaModFix/>
          </a:blip>
          <a:srcRect b="5096" l="0" r="0" t="0"/>
          <a:stretch/>
        </p:blipFill>
        <p:spPr>
          <a:xfrm>
            <a:off x="993875" y="1277025"/>
            <a:ext cx="7302826" cy="3524950"/>
          </a:xfrm>
          <a:prstGeom prst="rect">
            <a:avLst/>
          </a:prstGeom>
          <a:noFill/>
          <a:ln>
            <a:noFill/>
          </a:ln>
        </p:spPr>
      </p:pic>
      <p:sp>
        <p:nvSpPr>
          <p:cNvPr id="173" name="Google Shape;17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4" name="Google Shape;174;p25"/>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204588" y="503625"/>
            <a:ext cx="3706500" cy="250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Benefits of Telehealth</a:t>
            </a:r>
            <a:endParaRPr/>
          </a:p>
        </p:txBody>
      </p:sp>
      <p:sp>
        <p:nvSpPr>
          <p:cNvPr id="180" name="Google Shape;180;p26"/>
          <p:cNvSpPr txBox="1"/>
          <p:nvPr>
            <p:ph idx="1" type="body"/>
          </p:nvPr>
        </p:nvSpPr>
        <p:spPr>
          <a:xfrm>
            <a:off x="4597475" y="406500"/>
            <a:ext cx="4166400" cy="40986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3000"/>
              <a:t>You may prefer telehealth if you…</a:t>
            </a:r>
            <a:endParaRPr sz="3000"/>
          </a:p>
          <a:p>
            <a:pPr indent="-404812" lvl="0" marL="457200" rtl="0" algn="l">
              <a:spcBef>
                <a:spcPts val="1200"/>
              </a:spcBef>
              <a:spcAft>
                <a:spcPts val="0"/>
              </a:spcAft>
              <a:buSzPct val="100000"/>
              <a:buChar char="●"/>
            </a:pPr>
            <a:r>
              <a:rPr lang="en" sz="3000"/>
              <a:t>Have transportation barriers</a:t>
            </a:r>
            <a:endParaRPr sz="3000"/>
          </a:p>
          <a:p>
            <a:pPr indent="-404812" lvl="0" marL="457200" rtl="0" algn="l">
              <a:spcBef>
                <a:spcPts val="0"/>
              </a:spcBef>
              <a:spcAft>
                <a:spcPts val="0"/>
              </a:spcAft>
              <a:buSzPct val="100000"/>
              <a:buChar char="●"/>
            </a:pPr>
            <a:r>
              <a:rPr lang="en" sz="3000"/>
              <a:t>Have mobility issues</a:t>
            </a:r>
            <a:endParaRPr sz="3000"/>
          </a:p>
          <a:p>
            <a:pPr indent="-404812" lvl="0" marL="457200" rtl="0" algn="l">
              <a:spcBef>
                <a:spcPts val="0"/>
              </a:spcBef>
              <a:spcAft>
                <a:spcPts val="0"/>
              </a:spcAft>
              <a:buSzPct val="100000"/>
              <a:buChar char="●"/>
            </a:pPr>
            <a:r>
              <a:rPr lang="en" sz="3000"/>
              <a:t>Are immunocompromised</a:t>
            </a:r>
            <a:endParaRPr sz="3000"/>
          </a:p>
          <a:p>
            <a:pPr indent="-404812" lvl="0" marL="457200" rtl="0" algn="l">
              <a:spcBef>
                <a:spcPts val="0"/>
              </a:spcBef>
              <a:spcAft>
                <a:spcPts val="0"/>
              </a:spcAft>
              <a:buSzPct val="100000"/>
              <a:buChar char="●"/>
            </a:pPr>
            <a:r>
              <a:rPr lang="en" sz="3000"/>
              <a:t>Are an established patient </a:t>
            </a:r>
            <a:endParaRPr sz="3000"/>
          </a:p>
        </p:txBody>
      </p:sp>
      <p:sp>
        <p:nvSpPr>
          <p:cNvPr id="181" name="Google Shape;18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2" name="Google Shape;182;p26"/>
          <p:cNvPicPr preferRelativeResize="0"/>
          <p:nvPr/>
        </p:nvPicPr>
        <p:blipFill>
          <a:blip r:embed="rId3">
            <a:alphaModFix/>
          </a:blip>
          <a:stretch>
            <a:fillRect/>
          </a:stretch>
        </p:blipFill>
        <p:spPr>
          <a:xfrm>
            <a:off x="556763" y="2204375"/>
            <a:ext cx="3002175" cy="3002175"/>
          </a:xfrm>
          <a:prstGeom prst="rect">
            <a:avLst/>
          </a:prstGeom>
          <a:noFill/>
          <a:ln>
            <a:noFill/>
          </a:ln>
        </p:spPr>
      </p:pic>
      <p:sp>
        <p:nvSpPr>
          <p:cNvPr id="183" name="Google Shape;183;p26"/>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type="ctrTitle"/>
          </p:nvPr>
        </p:nvSpPr>
        <p:spPr>
          <a:xfrm>
            <a:off x="166825" y="891600"/>
            <a:ext cx="8520600" cy="128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000"/>
              <a:t>Let’s Review our Post-It Notes!</a:t>
            </a:r>
            <a:endParaRPr sz="4000"/>
          </a:p>
        </p:txBody>
      </p:sp>
      <p:sp>
        <p:nvSpPr>
          <p:cNvPr id="189" name="Google Shape;189;p27"/>
          <p:cNvSpPr txBox="1"/>
          <p:nvPr>
            <p:ph idx="4294967295" type="title"/>
          </p:nvPr>
        </p:nvSpPr>
        <p:spPr>
          <a:xfrm>
            <a:off x="3027150" y="3756725"/>
            <a:ext cx="6054300" cy="1182000"/>
          </a:xfrm>
          <a:prstGeom prst="rect">
            <a:avLst/>
          </a:prstGeom>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3500">
                <a:solidFill>
                  <a:schemeClr val="lt1"/>
                </a:solidFill>
              </a:rPr>
              <a:t>“Mythbusters” Activity</a:t>
            </a:r>
            <a:endParaRPr sz="3500">
              <a:solidFill>
                <a:schemeClr val="lt1"/>
              </a:solidFill>
            </a:endParaRPr>
          </a:p>
        </p:txBody>
      </p:sp>
      <p:sp>
        <p:nvSpPr>
          <p:cNvPr id="190" name="Google Shape;190;p27"/>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8"/>
          <p:cNvSpPr txBox="1"/>
          <p:nvPr>
            <p:ph type="title"/>
          </p:nvPr>
        </p:nvSpPr>
        <p:spPr>
          <a:xfrm>
            <a:off x="204600" y="2225050"/>
            <a:ext cx="3706500" cy="143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End-Of Module Check-In</a:t>
            </a:r>
            <a:endParaRPr/>
          </a:p>
        </p:txBody>
      </p:sp>
      <p:sp>
        <p:nvSpPr>
          <p:cNvPr id="196" name="Google Shape;196;p28"/>
          <p:cNvSpPr txBox="1"/>
          <p:nvPr>
            <p:ph idx="1" type="body"/>
          </p:nvPr>
        </p:nvSpPr>
        <p:spPr>
          <a:xfrm>
            <a:off x="4597475" y="406500"/>
            <a:ext cx="4166400" cy="40986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SzPts val="3000"/>
              <a:buChar char="●"/>
            </a:pPr>
            <a:r>
              <a:rPr lang="en" sz="3000"/>
              <a:t>How are </a:t>
            </a:r>
            <a:r>
              <a:rPr lang="en" sz="3000"/>
              <a:t>you feeling about the content so far?</a:t>
            </a:r>
            <a:endParaRPr sz="3000"/>
          </a:p>
          <a:p>
            <a:pPr indent="-419100" lvl="0" marL="457200" rtl="0" algn="l">
              <a:spcBef>
                <a:spcPts val="0"/>
              </a:spcBef>
              <a:spcAft>
                <a:spcPts val="0"/>
              </a:spcAft>
              <a:buSzPts val="3000"/>
              <a:buChar char="●"/>
            </a:pPr>
            <a:r>
              <a:rPr lang="en" sz="3000"/>
              <a:t>What is something new that you learned?</a:t>
            </a:r>
            <a:endParaRPr sz="3000"/>
          </a:p>
          <a:p>
            <a:pPr indent="0" lvl="0" marL="0" rtl="0" algn="l">
              <a:spcBef>
                <a:spcPts val="1200"/>
              </a:spcBef>
              <a:spcAft>
                <a:spcPts val="1200"/>
              </a:spcAft>
              <a:buNone/>
            </a:pPr>
            <a:r>
              <a:t/>
            </a:r>
            <a:endParaRPr sz="3000"/>
          </a:p>
        </p:txBody>
      </p:sp>
      <p:pic>
        <p:nvPicPr>
          <p:cNvPr id="197" name="Google Shape;197;p28"/>
          <p:cNvPicPr preferRelativeResize="0"/>
          <p:nvPr/>
        </p:nvPicPr>
        <p:blipFill>
          <a:blip r:embed="rId3">
            <a:alphaModFix/>
          </a:blip>
          <a:stretch>
            <a:fillRect/>
          </a:stretch>
        </p:blipFill>
        <p:spPr>
          <a:xfrm>
            <a:off x="1239050" y="256925"/>
            <a:ext cx="1774350" cy="1774350"/>
          </a:xfrm>
          <a:prstGeom prst="rect">
            <a:avLst/>
          </a:prstGeom>
          <a:noFill/>
          <a:ln>
            <a:noFill/>
          </a:ln>
        </p:spPr>
      </p:pic>
      <p:sp>
        <p:nvSpPr>
          <p:cNvPr id="198" name="Google Shape;198;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9" name="Google Shape;199;p28"/>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ph type="title"/>
          </p:nvPr>
        </p:nvSpPr>
        <p:spPr>
          <a:xfrm>
            <a:off x="311750" y="1420425"/>
            <a:ext cx="8244300" cy="1244700"/>
          </a:xfrm>
          <a:prstGeom prst="rect">
            <a:avLst/>
          </a:prstGeom>
        </p:spPr>
        <p:txBody>
          <a:bodyPr anchorCtr="0" anchor="b" bIns="91425" lIns="91425" spcFirstLastPara="1" rIns="91425" wrap="square" tIns="91425">
            <a:noAutofit/>
          </a:bodyPr>
          <a:lstStyle/>
          <a:p>
            <a:pPr indent="0" lvl="0" marL="457200" rtl="0" algn="ctr">
              <a:spcBef>
                <a:spcPts val="0"/>
              </a:spcBef>
              <a:spcAft>
                <a:spcPts val="0"/>
              </a:spcAft>
              <a:buSzPts val="990"/>
              <a:buNone/>
            </a:pPr>
            <a:r>
              <a:rPr lang="en" sz="4000"/>
              <a:t>Module 2. On-Demand Telehealth Visit</a:t>
            </a:r>
            <a:endParaRPr sz="4000"/>
          </a:p>
        </p:txBody>
      </p:sp>
      <p:sp>
        <p:nvSpPr>
          <p:cNvPr id="205" name="Google Shape;205;p29"/>
          <p:cNvSpPr txBox="1"/>
          <p:nvPr>
            <p:ph idx="1" type="body"/>
          </p:nvPr>
        </p:nvSpPr>
        <p:spPr>
          <a:xfrm>
            <a:off x="311750" y="2665125"/>
            <a:ext cx="8244300" cy="9426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1018"/>
              <a:buNone/>
            </a:pPr>
            <a:r>
              <a:rPr lang="en" sz="2700"/>
              <a:t>Watch </a:t>
            </a:r>
            <a:r>
              <a:rPr lang="en" sz="2700"/>
              <a:t>how to schedule </a:t>
            </a:r>
            <a:r>
              <a:rPr lang="en" sz="2700"/>
              <a:t>a telehealth visit on MyChart, tips for internet safety </a:t>
            </a:r>
            <a:endParaRPr sz="2700"/>
          </a:p>
        </p:txBody>
      </p:sp>
      <p:sp>
        <p:nvSpPr>
          <p:cNvPr id="206" name="Google Shape;206;p29"/>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txBox="1"/>
          <p:nvPr>
            <p:ph type="title"/>
          </p:nvPr>
        </p:nvSpPr>
        <p:spPr>
          <a:xfrm>
            <a:off x="262200" y="93150"/>
            <a:ext cx="8619600" cy="109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Video: </a:t>
            </a:r>
            <a:r>
              <a:rPr lang="en" sz="3500"/>
              <a:t>Scheduling a Telehealth Visit in the Patient Portal</a:t>
            </a:r>
            <a:endParaRPr sz="3500"/>
          </a:p>
        </p:txBody>
      </p:sp>
      <p:sp>
        <p:nvSpPr>
          <p:cNvPr id="212" name="Google Shape;212;p30"/>
          <p:cNvSpPr/>
          <p:nvPr/>
        </p:nvSpPr>
        <p:spPr>
          <a:xfrm>
            <a:off x="6116325" y="1329725"/>
            <a:ext cx="2100879" cy="2995657"/>
          </a:xfrm>
          <a:custGeom>
            <a:rect b="b" l="l" r="r" t="t"/>
            <a:pathLst>
              <a:path extrusionOk="0" h="5929" w="5201">
                <a:moveTo>
                  <a:pt x="4549" y="560"/>
                </a:moveTo>
                <a:lnTo>
                  <a:pt x="4586" y="597"/>
                </a:lnTo>
                <a:lnTo>
                  <a:pt x="4623" y="635"/>
                </a:lnTo>
                <a:lnTo>
                  <a:pt x="4642" y="691"/>
                </a:lnTo>
                <a:lnTo>
                  <a:pt x="4642" y="4307"/>
                </a:lnTo>
                <a:lnTo>
                  <a:pt x="4623" y="4363"/>
                </a:lnTo>
                <a:lnTo>
                  <a:pt x="4586" y="4419"/>
                </a:lnTo>
                <a:lnTo>
                  <a:pt x="4549" y="4437"/>
                </a:lnTo>
                <a:lnTo>
                  <a:pt x="4493" y="4456"/>
                </a:lnTo>
                <a:lnTo>
                  <a:pt x="690" y="4456"/>
                </a:lnTo>
                <a:lnTo>
                  <a:pt x="634" y="4437"/>
                </a:lnTo>
                <a:lnTo>
                  <a:pt x="597" y="4419"/>
                </a:lnTo>
                <a:lnTo>
                  <a:pt x="560" y="4363"/>
                </a:lnTo>
                <a:lnTo>
                  <a:pt x="560" y="4307"/>
                </a:lnTo>
                <a:lnTo>
                  <a:pt x="560" y="691"/>
                </a:lnTo>
                <a:lnTo>
                  <a:pt x="560" y="635"/>
                </a:lnTo>
                <a:lnTo>
                  <a:pt x="597" y="597"/>
                </a:lnTo>
                <a:lnTo>
                  <a:pt x="634" y="560"/>
                </a:lnTo>
                <a:close/>
                <a:moveTo>
                  <a:pt x="2666" y="4829"/>
                </a:moveTo>
                <a:lnTo>
                  <a:pt x="2740" y="4847"/>
                </a:lnTo>
                <a:lnTo>
                  <a:pt x="2796" y="4885"/>
                </a:lnTo>
                <a:lnTo>
                  <a:pt x="2852" y="4940"/>
                </a:lnTo>
                <a:lnTo>
                  <a:pt x="2908" y="4996"/>
                </a:lnTo>
                <a:lnTo>
                  <a:pt x="2945" y="5052"/>
                </a:lnTo>
                <a:lnTo>
                  <a:pt x="2964" y="5127"/>
                </a:lnTo>
                <a:lnTo>
                  <a:pt x="2964" y="5201"/>
                </a:lnTo>
                <a:lnTo>
                  <a:pt x="2964" y="5276"/>
                </a:lnTo>
                <a:lnTo>
                  <a:pt x="2945" y="5351"/>
                </a:lnTo>
                <a:lnTo>
                  <a:pt x="2908" y="5406"/>
                </a:lnTo>
                <a:lnTo>
                  <a:pt x="2852" y="5462"/>
                </a:lnTo>
                <a:lnTo>
                  <a:pt x="2796" y="5500"/>
                </a:lnTo>
                <a:lnTo>
                  <a:pt x="2740" y="5537"/>
                </a:lnTo>
                <a:lnTo>
                  <a:pt x="2666" y="5556"/>
                </a:lnTo>
                <a:lnTo>
                  <a:pt x="2591" y="5574"/>
                </a:lnTo>
                <a:lnTo>
                  <a:pt x="2517" y="5556"/>
                </a:lnTo>
                <a:lnTo>
                  <a:pt x="2442" y="5537"/>
                </a:lnTo>
                <a:lnTo>
                  <a:pt x="2386" y="5500"/>
                </a:lnTo>
                <a:lnTo>
                  <a:pt x="2330" y="5462"/>
                </a:lnTo>
                <a:lnTo>
                  <a:pt x="2293" y="5406"/>
                </a:lnTo>
                <a:lnTo>
                  <a:pt x="2256" y="5351"/>
                </a:lnTo>
                <a:lnTo>
                  <a:pt x="2237" y="5276"/>
                </a:lnTo>
                <a:lnTo>
                  <a:pt x="2219" y="5201"/>
                </a:lnTo>
                <a:lnTo>
                  <a:pt x="2237" y="5127"/>
                </a:lnTo>
                <a:lnTo>
                  <a:pt x="2256" y="5052"/>
                </a:lnTo>
                <a:lnTo>
                  <a:pt x="2293" y="4996"/>
                </a:lnTo>
                <a:lnTo>
                  <a:pt x="2330" y="4940"/>
                </a:lnTo>
                <a:lnTo>
                  <a:pt x="2386" y="4885"/>
                </a:lnTo>
                <a:lnTo>
                  <a:pt x="2442" y="4847"/>
                </a:lnTo>
                <a:lnTo>
                  <a:pt x="2517" y="4829"/>
                </a:lnTo>
                <a:close/>
                <a:moveTo>
                  <a:pt x="448" y="1"/>
                </a:moveTo>
                <a:lnTo>
                  <a:pt x="336" y="38"/>
                </a:lnTo>
                <a:lnTo>
                  <a:pt x="243" y="94"/>
                </a:lnTo>
                <a:lnTo>
                  <a:pt x="150" y="150"/>
                </a:lnTo>
                <a:lnTo>
                  <a:pt x="94" y="243"/>
                </a:lnTo>
                <a:lnTo>
                  <a:pt x="38" y="336"/>
                </a:lnTo>
                <a:lnTo>
                  <a:pt x="0" y="448"/>
                </a:lnTo>
                <a:lnTo>
                  <a:pt x="0" y="560"/>
                </a:lnTo>
                <a:lnTo>
                  <a:pt x="0" y="5388"/>
                </a:lnTo>
                <a:lnTo>
                  <a:pt x="0" y="5500"/>
                </a:lnTo>
                <a:lnTo>
                  <a:pt x="38" y="5593"/>
                </a:lnTo>
                <a:lnTo>
                  <a:pt x="94" y="5686"/>
                </a:lnTo>
                <a:lnTo>
                  <a:pt x="150" y="5779"/>
                </a:lnTo>
                <a:lnTo>
                  <a:pt x="243" y="5835"/>
                </a:lnTo>
                <a:lnTo>
                  <a:pt x="336" y="5891"/>
                </a:lnTo>
                <a:lnTo>
                  <a:pt x="448" y="5928"/>
                </a:lnTo>
                <a:lnTo>
                  <a:pt x="4754" y="5928"/>
                </a:lnTo>
                <a:lnTo>
                  <a:pt x="4847" y="5891"/>
                </a:lnTo>
                <a:lnTo>
                  <a:pt x="4940" y="5835"/>
                </a:lnTo>
                <a:lnTo>
                  <a:pt x="5033" y="5779"/>
                </a:lnTo>
                <a:lnTo>
                  <a:pt x="5089" y="5686"/>
                </a:lnTo>
                <a:lnTo>
                  <a:pt x="5145" y="5593"/>
                </a:lnTo>
                <a:lnTo>
                  <a:pt x="5182" y="5500"/>
                </a:lnTo>
                <a:lnTo>
                  <a:pt x="5201" y="5388"/>
                </a:lnTo>
                <a:lnTo>
                  <a:pt x="5201" y="560"/>
                </a:lnTo>
                <a:lnTo>
                  <a:pt x="5182" y="448"/>
                </a:lnTo>
                <a:lnTo>
                  <a:pt x="5145" y="336"/>
                </a:lnTo>
                <a:lnTo>
                  <a:pt x="5089" y="243"/>
                </a:lnTo>
                <a:lnTo>
                  <a:pt x="5033" y="150"/>
                </a:lnTo>
                <a:lnTo>
                  <a:pt x="4940" y="94"/>
                </a:lnTo>
                <a:lnTo>
                  <a:pt x="4847" y="38"/>
                </a:lnTo>
                <a:lnTo>
                  <a:pt x="47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213" name="Google Shape;213;p30"/>
          <p:cNvSpPr/>
          <p:nvPr/>
        </p:nvSpPr>
        <p:spPr>
          <a:xfrm>
            <a:off x="364999" y="1329727"/>
            <a:ext cx="4126506" cy="2848544"/>
          </a:xfrm>
          <a:custGeom>
            <a:rect b="b" l="l" r="r" t="t"/>
            <a:pathLst>
              <a:path extrusionOk="0" h="5929" w="7439">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214" name="Google Shape;214;p30"/>
          <p:cNvSpPr txBox="1"/>
          <p:nvPr/>
        </p:nvSpPr>
        <p:spPr>
          <a:xfrm>
            <a:off x="1221200" y="4178275"/>
            <a:ext cx="22926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chemeClr val="dk2"/>
                </a:solidFill>
                <a:latin typeface="Roboto"/>
                <a:ea typeface="Roboto"/>
                <a:cs typeface="Roboto"/>
                <a:sym typeface="Roboto"/>
              </a:rPr>
              <a:t>Computer</a:t>
            </a:r>
            <a:endParaRPr sz="3500">
              <a:solidFill>
                <a:schemeClr val="dk2"/>
              </a:solidFill>
              <a:latin typeface="Roboto"/>
              <a:ea typeface="Roboto"/>
              <a:cs typeface="Roboto"/>
              <a:sym typeface="Roboto"/>
            </a:endParaRPr>
          </a:p>
        </p:txBody>
      </p:sp>
      <p:sp>
        <p:nvSpPr>
          <p:cNvPr id="215" name="Google Shape;215;p30"/>
          <p:cNvSpPr txBox="1"/>
          <p:nvPr/>
        </p:nvSpPr>
        <p:spPr>
          <a:xfrm>
            <a:off x="6020463" y="4325375"/>
            <a:ext cx="22926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chemeClr val="dk2"/>
                </a:solidFill>
                <a:latin typeface="Roboto"/>
                <a:ea typeface="Roboto"/>
                <a:cs typeface="Roboto"/>
                <a:sym typeface="Roboto"/>
              </a:rPr>
              <a:t>Phone</a:t>
            </a:r>
            <a:endParaRPr sz="3500">
              <a:solidFill>
                <a:schemeClr val="dk2"/>
              </a:solidFill>
              <a:latin typeface="Roboto"/>
              <a:ea typeface="Roboto"/>
              <a:cs typeface="Roboto"/>
              <a:sym typeface="Roboto"/>
            </a:endParaRPr>
          </a:p>
        </p:txBody>
      </p:sp>
      <p:pic>
        <p:nvPicPr>
          <p:cNvPr descr="Use MyChart on your phone, tablet, or PC to request and connect to an On Demand video visit, allowing you to get the care you need without going to the clinic. &#10;If you have an appointment for a previously scheduled video visit, watch this tutorial: https://youtu.be/qOdAB-bgmh8&#10;For more information about MyChart, visit our Features page: https://www.mychart.com/Features" id="216" name="Google Shape;216;p30" title="Requesting an On Demand Video Visit (For Desktop)">
            <a:hlinkClick r:id="rId3"/>
          </p:cNvPr>
          <p:cNvPicPr preferRelativeResize="0"/>
          <p:nvPr/>
        </p:nvPicPr>
        <p:blipFill>
          <a:blip r:embed="rId4">
            <a:alphaModFix/>
          </a:blip>
          <a:stretch>
            <a:fillRect/>
          </a:stretch>
        </p:blipFill>
        <p:spPr>
          <a:xfrm>
            <a:off x="904250" y="1563375"/>
            <a:ext cx="3048000" cy="1714500"/>
          </a:xfrm>
          <a:prstGeom prst="rect">
            <a:avLst/>
          </a:prstGeom>
          <a:noFill/>
          <a:ln>
            <a:noFill/>
          </a:ln>
        </p:spPr>
      </p:pic>
      <p:pic>
        <p:nvPicPr>
          <p:cNvPr descr="Use MyChart on your phone, tablet, or PC to request and connect to a video visit, allowing you to get the care you need without going to the clinic. &#10;If you are doing an On Demand Video Visit, watch this tutorial: https://youtu.be/iauNc8tSeBI&#10;For more information about MyChart, visit our Features page: https://www.mychart.com/Features" id="217" name="Google Shape;217;p30" title="Having a Scheduled Video Visit in MyChart (For Mobile Devices) Epic Versions May 2020 or later">
            <a:hlinkClick r:id="rId5"/>
          </p:cNvPr>
          <p:cNvPicPr preferRelativeResize="0"/>
          <p:nvPr/>
        </p:nvPicPr>
        <p:blipFill>
          <a:blip r:embed="rId6">
            <a:alphaModFix/>
          </a:blip>
          <a:stretch>
            <a:fillRect/>
          </a:stretch>
        </p:blipFill>
        <p:spPr>
          <a:xfrm>
            <a:off x="6240500" y="1563375"/>
            <a:ext cx="1852500" cy="2076750"/>
          </a:xfrm>
          <a:prstGeom prst="rect">
            <a:avLst/>
          </a:prstGeom>
          <a:noFill/>
          <a:ln>
            <a:noFill/>
          </a:ln>
        </p:spPr>
      </p:pic>
      <p:sp>
        <p:nvSpPr>
          <p:cNvPr id="218" name="Google Shape;21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9" name="Google Shape;219;p30"/>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1"/>
          <p:cNvSpPr txBox="1"/>
          <p:nvPr>
            <p:ph type="title"/>
          </p:nvPr>
        </p:nvSpPr>
        <p:spPr>
          <a:xfrm>
            <a:off x="311700" y="11800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How to Stay Safe Online with Telehealth</a:t>
            </a:r>
            <a:endParaRPr sz="3500"/>
          </a:p>
        </p:txBody>
      </p:sp>
      <p:sp>
        <p:nvSpPr>
          <p:cNvPr id="225" name="Google Shape;225;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6" name="Google Shape;226;p31"/>
          <p:cNvPicPr preferRelativeResize="0"/>
          <p:nvPr/>
        </p:nvPicPr>
        <p:blipFill>
          <a:blip r:embed="rId3">
            <a:alphaModFix/>
          </a:blip>
          <a:stretch>
            <a:fillRect/>
          </a:stretch>
        </p:blipFill>
        <p:spPr>
          <a:xfrm>
            <a:off x="6840250" y="1419875"/>
            <a:ext cx="2303750" cy="2303750"/>
          </a:xfrm>
          <a:prstGeom prst="rect">
            <a:avLst/>
          </a:prstGeom>
          <a:noFill/>
          <a:ln>
            <a:noFill/>
          </a:ln>
        </p:spPr>
      </p:pic>
      <p:sp>
        <p:nvSpPr>
          <p:cNvPr id="227" name="Google Shape;227;p31"/>
          <p:cNvSpPr txBox="1"/>
          <p:nvPr>
            <p:ph idx="4294967295" type="body"/>
          </p:nvPr>
        </p:nvSpPr>
        <p:spPr>
          <a:xfrm>
            <a:off x="311725" y="1419875"/>
            <a:ext cx="6560100" cy="33645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SzPts val="3000"/>
              <a:buChar char="●"/>
            </a:pPr>
            <a:r>
              <a:rPr lang="en" sz="3000"/>
              <a:t>Make sure your internet connection is secure </a:t>
            </a:r>
            <a:endParaRPr sz="3000"/>
          </a:p>
          <a:p>
            <a:pPr indent="-419100" lvl="0" marL="457200" rtl="0" algn="l">
              <a:spcBef>
                <a:spcPts val="0"/>
              </a:spcBef>
              <a:spcAft>
                <a:spcPts val="0"/>
              </a:spcAft>
              <a:buSzPts val="3000"/>
              <a:buChar char="●"/>
            </a:pPr>
            <a:r>
              <a:rPr lang="en" sz="3000"/>
              <a:t>Do not click on any link that you do not trust</a:t>
            </a:r>
            <a:endParaRPr sz="3000"/>
          </a:p>
          <a:p>
            <a:pPr indent="-419100" lvl="0" marL="457200" rtl="0" algn="l">
              <a:spcBef>
                <a:spcPts val="0"/>
              </a:spcBef>
              <a:spcAft>
                <a:spcPts val="0"/>
              </a:spcAft>
              <a:buSzPts val="3000"/>
              <a:buChar char="●"/>
            </a:pPr>
            <a:r>
              <a:rPr lang="en" sz="3000"/>
              <a:t>You are not required to share your SSN with your provider</a:t>
            </a:r>
            <a:endParaRPr sz="3000"/>
          </a:p>
        </p:txBody>
      </p:sp>
      <p:sp>
        <p:nvSpPr>
          <p:cNvPr id="228" name="Google Shape;228;p31"/>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204600" y="1479925"/>
            <a:ext cx="3706500" cy="153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Workshop Objectives</a:t>
            </a:r>
            <a:endParaRPr/>
          </a:p>
        </p:txBody>
      </p:sp>
      <p:sp>
        <p:nvSpPr>
          <p:cNvPr id="69" name="Google Shape;69;p14"/>
          <p:cNvSpPr txBox="1"/>
          <p:nvPr>
            <p:ph idx="1" type="body"/>
          </p:nvPr>
        </p:nvSpPr>
        <p:spPr>
          <a:xfrm>
            <a:off x="4597475" y="406500"/>
            <a:ext cx="4166400" cy="4098600"/>
          </a:xfrm>
          <a:prstGeom prst="rect">
            <a:avLst/>
          </a:prstGeom>
        </p:spPr>
        <p:txBody>
          <a:bodyPr anchorCtr="0" anchor="t" bIns="91425" lIns="91425" spcFirstLastPara="1" rIns="91425" wrap="square" tIns="91425">
            <a:normAutofit lnSpcReduction="10000"/>
          </a:bodyPr>
          <a:lstStyle/>
          <a:p>
            <a:pPr indent="-419100" lvl="0" marL="457200" rtl="0" algn="l">
              <a:spcBef>
                <a:spcPts val="0"/>
              </a:spcBef>
              <a:spcAft>
                <a:spcPts val="0"/>
              </a:spcAft>
              <a:buSzPts val="3000"/>
              <a:buChar char="❖"/>
            </a:pPr>
            <a:r>
              <a:rPr lang="en" sz="3000"/>
              <a:t>Understand what telehealth is with examples</a:t>
            </a:r>
            <a:endParaRPr sz="3000"/>
          </a:p>
          <a:p>
            <a:pPr indent="-419100" lvl="0" marL="457200" rtl="0" algn="l">
              <a:spcBef>
                <a:spcPts val="0"/>
              </a:spcBef>
              <a:spcAft>
                <a:spcPts val="0"/>
              </a:spcAft>
              <a:buSzPts val="3000"/>
              <a:buChar char="❖"/>
            </a:pPr>
            <a:r>
              <a:rPr lang="en" sz="3000"/>
              <a:t>Learn how to use my Patient Portal </a:t>
            </a:r>
            <a:endParaRPr sz="3000"/>
          </a:p>
          <a:p>
            <a:pPr indent="-419100" lvl="0" marL="457200" rtl="0" algn="l">
              <a:spcBef>
                <a:spcPts val="0"/>
              </a:spcBef>
              <a:spcAft>
                <a:spcPts val="0"/>
              </a:spcAft>
              <a:buSzPts val="3000"/>
              <a:buChar char="❖"/>
            </a:pPr>
            <a:r>
              <a:rPr lang="en" sz="3000"/>
              <a:t>Identify best practices for a telehealth visit</a:t>
            </a:r>
            <a:endParaRPr sz="3000"/>
          </a:p>
        </p:txBody>
      </p:sp>
      <p:sp>
        <p:nvSpPr>
          <p:cNvPr id="70" name="Google Shape;7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1" name="Google Shape;71;p14"/>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204600" y="2307850"/>
            <a:ext cx="3706500" cy="131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End-Of Module Check-In</a:t>
            </a:r>
            <a:endParaRPr sz="3600"/>
          </a:p>
        </p:txBody>
      </p:sp>
      <p:sp>
        <p:nvSpPr>
          <p:cNvPr id="234" name="Google Shape;234;p32"/>
          <p:cNvSpPr txBox="1"/>
          <p:nvPr>
            <p:ph idx="1" type="body"/>
          </p:nvPr>
        </p:nvSpPr>
        <p:spPr>
          <a:xfrm>
            <a:off x="4597475" y="406500"/>
            <a:ext cx="4166400" cy="40986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SzPts val="3000"/>
              <a:buChar char="●"/>
            </a:pPr>
            <a:r>
              <a:rPr lang="en" sz="3000"/>
              <a:t>What was helpful watching how to schedule a telehealth visit?</a:t>
            </a:r>
            <a:endParaRPr sz="3000"/>
          </a:p>
          <a:p>
            <a:pPr indent="-419100" lvl="0" marL="457200" rtl="0" algn="l">
              <a:spcBef>
                <a:spcPts val="0"/>
              </a:spcBef>
              <a:spcAft>
                <a:spcPts val="0"/>
              </a:spcAft>
              <a:buSzPts val="3000"/>
              <a:buChar char="●"/>
            </a:pPr>
            <a:r>
              <a:rPr lang="en" sz="3000"/>
              <a:t>What your current internet safety concerns?</a:t>
            </a:r>
            <a:endParaRPr sz="3000"/>
          </a:p>
        </p:txBody>
      </p:sp>
      <p:pic>
        <p:nvPicPr>
          <p:cNvPr id="235" name="Google Shape;235;p32"/>
          <p:cNvPicPr preferRelativeResize="0"/>
          <p:nvPr/>
        </p:nvPicPr>
        <p:blipFill>
          <a:blip r:embed="rId3">
            <a:alphaModFix/>
          </a:blip>
          <a:stretch>
            <a:fillRect/>
          </a:stretch>
        </p:blipFill>
        <p:spPr>
          <a:xfrm>
            <a:off x="1239050" y="256925"/>
            <a:ext cx="1774350" cy="1774350"/>
          </a:xfrm>
          <a:prstGeom prst="rect">
            <a:avLst/>
          </a:prstGeom>
          <a:noFill/>
          <a:ln>
            <a:noFill/>
          </a:ln>
        </p:spPr>
      </p:pic>
      <p:sp>
        <p:nvSpPr>
          <p:cNvPr id="236" name="Google Shape;23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7" name="Google Shape;237;p32"/>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3"/>
          <p:cNvSpPr txBox="1"/>
          <p:nvPr>
            <p:ph type="ctrTitle"/>
          </p:nvPr>
        </p:nvSpPr>
        <p:spPr>
          <a:xfrm>
            <a:off x="166825" y="891600"/>
            <a:ext cx="8520600" cy="128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000"/>
              <a:t>Let’s take a 5-minute break!</a:t>
            </a:r>
            <a:endParaRPr sz="4000"/>
          </a:p>
        </p:txBody>
      </p:sp>
      <p:sp>
        <p:nvSpPr>
          <p:cNvPr id="243" name="Google Shape;243;p33"/>
          <p:cNvSpPr txBox="1"/>
          <p:nvPr>
            <p:ph idx="4294967295" type="title"/>
          </p:nvPr>
        </p:nvSpPr>
        <p:spPr>
          <a:xfrm>
            <a:off x="3027150" y="3756725"/>
            <a:ext cx="6054300" cy="1182000"/>
          </a:xfrm>
          <a:prstGeom prst="rect">
            <a:avLst/>
          </a:prstGeom>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3500">
                <a:solidFill>
                  <a:schemeClr val="lt1"/>
                </a:solidFill>
              </a:rPr>
              <a:t>We will rejoin shortly</a:t>
            </a:r>
            <a:endParaRPr sz="3500">
              <a:solidFill>
                <a:schemeClr val="lt1"/>
              </a:solidFill>
            </a:endParaRPr>
          </a:p>
        </p:txBody>
      </p:sp>
      <p:sp>
        <p:nvSpPr>
          <p:cNvPr id="244" name="Google Shape;244;p33"/>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4"/>
          <p:cNvSpPr txBox="1"/>
          <p:nvPr>
            <p:ph type="title"/>
          </p:nvPr>
        </p:nvSpPr>
        <p:spPr>
          <a:xfrm>
            <a:off x="311750" y="1420425"/>
            <a:ext cx="8244300" cy="1244700"/>
          </a:xfrm>
          <a:prstGeom prst="rect">
            <a:avLst/>
          </a:prstGeom>
        </p:spPr>
        <p:txBody>
          <a:bodyPr anchorCtr="0" anchor="b" bIns="91425" lIns="91425" spcFirstLastPara="1" rIns="91425" wrap="square" tIns="91425">
            <a:noAutofit/>
          </a:bodyPr>
          <a:lstStyle/>
          <a:p>
            <a:pPr indent="0" lvl="0" marL="457200" rtl="0" algn="ctr">
              <a:spcBef>
                <a:spcPts val="0"/>
              </a:spcBef>
              <a:spcAft>
                <a:spcPts val="0"/>
              </a:spcAft>
              <a:buSzPts val="990"/>
              <a:buNone/>
            </a:pPr>
            <a:r>
              <a:rPr lang="en" sz="4000"/>
              <a:t>Module 3. Using Your Patient Portal</a:t>
            </a:r>
            <a:endParaRPr sz="4000"/>
          </a:p>
        </p:txBody>
      </p:sp>
      <p:sp>
        <p:nvSpPr>
          <p:cNvPr id="250" name="Google Shape;250;p34"/>
          <p:cNvSpPr txBox="1"/>
          <p:nvPr>
            <p:ph idx="1" type="body"/>
          </p:nvPr>
        </p:nvSpPr>
        <p:spPr>
          <a:xfrm>
            <a:off x="311750" y="2665125"/>
            <a:ext cx="8244300" cy="942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500"/>
              <a:t>Definition, Uses, &amp; Video Walkthrough</a:t>
            </a:r>
            <a:endParaRPr sz="2500"/>
          </a:p>
        </p:txBody>
      </p:sp>
      <p:sp>
        <p:nvSpPr>
          <p:cNvPr id="251" name="Google Shape;251;p34"/>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5"/>
          <p:cNvSpPr txBox="1"/>
          <p:nvPr>
            <p:ph type="title"/>
          </p:nvPr>
        </p:nvSpPr>
        <p:spPr>
          <a:xfrm>
            <a:off x="112800" y="418150"/>
            <a:ext cx="8520600" cy="623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3500"/>
              <a:t>Module Opening Activity</a:t>
            </a:r>
            <a:endParaRPr sz="3500"/>
          </a:p>
        </p:txBody>
      </p:sp>
      <p:sp>
        <p:nvSpPr>
          <p:cNvPr id="257" name="Google Shape;257;p35"/>
          <p:cNvSpPr txBox="1"/>
          <p:nvPr>
            <p:ph idx="1" type="body"/>
          </p:nvPr>
        </p:nvSpPr>
        <p:spPr>
          <a:xfrm>
            <a:off x="311700" y="1505700"/>
            <a:ext cx="8122800" cy="3076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3500"/>
              <a:t>With a show of hands, how many of you use a computer, phone, or tablet on a regular basis? Do you use these devices to access your health information? </a:t>
            </a:r>
            <a:endParaRPr sz="3500"/>
          </a:p>
        </p:txBody>
      </p:sp>
      <p:sp>
        <p:nvSpPr>
          <p:cNvPr id="258" name="Google Shape;25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9" name="Google Shape;259;p35"/>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What is a Patient Portal?</a:t>
            </a:r>
            <a:endParaRPr sz="3500"/>
          </a:p>
        </p:txBody>
      </p:sp>
      <p:sp>
        <p:nvSpPr>
          <p:cNvPr id="265" name="Google Shape;265;p36"/>
          <p:cNvSpPr txBox="1"/>
          <p:nvPr>
            <p:ph idx="1" type="body"/>
          </p:nvPr>
        </p:nvSpPr>
        <p:spPr>
          <a:xfrm>
            <a:off x="311725" y="1381500"/>
            <a:ext cx="8422800" cy="342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“A website where a patient can see their personal health information.​”</a:t>
            </a:r>
            <a:endParaRPr sz="3000"/>
          </a:p>
          <a:p>
            <a:pPr indent="-419100" lvl="0" marL="457200" rtl="0" algn="l">
              <a:spcBef>
                <a:spcPts val="1200"/>
              </a:spcBef>
              <a:spcAft>
                <a:spcPts val="0"/>
              </a:spcAft>
              <a:buSzPts val="3000"/>
              <a:buChar char="●"/>
            </a:pPr>
            <a:r>
              <a:rPr lang="en" sz="3000"/>
              <a:t>Schedule appointments (including telehealth)</a:t>
            </a:r>
            <a:endParaRPr sz="3000"/>
          </a:p>
          <a:p>
            <a:pPr indent="-419100" lvl="0" marL="457200" rtl="0" algn="l">
              <a:spcBef>
                <a:spcPts val="0"/>
              </a:spcBef>
              <a:spcAft>
                <a:spcPts val="0"/>
              </a:spcAft>
              <a:buSzPts val="3000"/>
              <a:buChar char="●"/>
            </a:pPr>
            <a:r>
              <a:rPr lang="en" sz="3000"/>
              <a:t>View test </a:t>
            </a:r>
            <a:r>
              <a:rPr lang="en" sz="3000"/>
              <a:t>results</a:t>
            </a:r>
            <a:endParaRPr sz="3000"/>
          </a:p>
          <a:p>
            <a:pPr indent="-419100" lvl="0" marL="457200" rtl="0" algn="l">
              <a:spcBef>
                <a:spcPts val="0"/>
              </a:spcBef>
              <a:spcAft>
                <a:spcPts val="0"/>
              </a:spcAft>
              <a:buSzPts val="3000"/>
              <a:buChar char="●"/>
            </a:pPr>
            <a:r>
              <a:rPr lang="en" sz="3000"/>
              <a:t>Message </a:t>
            </a:r>
            <a:r>
              <a:rPr lang="en" sz="3000"/>
              <a:t>with</a:t>
            </a:r>
            <a:r>
              <a:rPr lang="en" sz="3000"/>
              <a:t> your provider</a:t>
            </a:r>
            <a:endParaRPr sz="3000"/>
          </a:p>
          <a:p>
            <a:pPr indent="-419100" lvl="0" marL="457200" rtl="0" algn="l">
              <a:spcBef>
                <a:spcPts val="0"/>
              </a:spcBef>
              <a:spcAft>
                <a:spcPts val="0"/>
              </a:spcAft>
              <a:buSzPts val="3000"/>
              <a:buChar char="●"/>
            </a:pPr>
            <a:r>
              <a:rPr lang="en" sz="3000"/>
              <a:t>Request medication refills</a:t>
            </a:r>
            <a:endParaRPr sz="3000"/>
          </a:p>
          <a:p>
            <a:pPr indent="0" lvl="0" marL="0" rtl="0" algn="l">
              <a:spcBef>
                <a:spcPts val="1200"/>
              </a:spcBef>
              <a:spcAft>
                <a:spcPts val="0"/>
              </a:spcAft>
              <a:buNone/>
            </a:pPr>
            <a:r>
              <a:t/>
            </a:r>
            <a:endParaRPr b="1" sz="3000"/>
          </a:p>
          <a:p>
            <a:pPr indent="0" lvl="0" marL="0" rtl="0" algn="l">
              <a:spcBef>
                <a:spcPts val="1200"/>
              </a:spcBef>
              <a:spcAft>
                <a:spcPts val="1200"/>
              </a:spcAft>
              <a:buNone/>
            </a:pPr>
            <a:r>
              <a:t/>
            </a:r>
            <a:endParaRPr b="1" sz="3000"/>
          </a:p>
        </p:txBody>
      </p:sp>
      <p:sp>
        <p:nvSpPr>
          <p:cNvPr id="266" name="Google Shape;26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7" name="Google Shape;267;p36"/>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Types of Patient Portals</a:t>
            </a:r>
            <a:endParaRPr sz="3500"/>
          </a:p>
        </p:txBody>
      </p:sp>
      <p:sp>
        <p:nvSpPr>
          <p:cNvPr id="273" name="Google Shape;273;p37"/>
          <p:cNvSpPr txBox="1"/>
          <p:nvPr>
            <p:ph idx="1" type="body"/>
          </p:nvPr>
        </p:nvSpPr>
        <p:spPr>
          <a:xfrm>
            <a:off x="311725" y="1412550"/>
            <a:ext cx="8433300" cy="33585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275"/>
              <a:buNone/>
            </a:pPr>
            <a:r>
              <a:rPr b="1" lang="en" sz="2800"/>
              <a:t>EHR: E</a:t>
            </a:r>
            <a:r>
              <a:rPr lang="en" sz="2800"/>
              <a:t>lectronic </a:t>
            </a:r>
            <a:r>
              <a:rPr b="1" lang="en" sz="2800"/>
              <a:t>H</a:t>
            </a:r>
            <a:r>
              <a:rPr lang="en" sz="2800"/>
              <a:t>ealth </a:t>
            </a:r>
            <a:r>
              <a:rPr b="1" lang="en" sz="2800"/>
              <a:t>R</a:t>
            </a:r>
            <a:r>
              <a:rPr lang="en" sz="2800"/>
              <a:t>ecords</a:t>
            </a:r>
            <a:endParaRPr sz="2800"/>
          </a:p>
          <a:p>
            <a:pPr indent="-406400" lvl="0" marL="457200" rtl="0" algn="l">
              <a:lnSpc>
                <a:spcPct val="105000"/>
              </a:lnSpc>
              <a:spcBef>
                <a:spcPts val="1200"/>
              </a:spcBef>
              <a:spcAft>
                <a:spcPts val="0"/>
              </a:spcAft>
              <a:buSzPts val="2800"/>
              <a:buChar char="●"/>
            </a:pPr>
            <a:r>
              <a:rPr lang="en" sz="2800"/>
              <a:t>MyChart is an </a:t>
            </a:r>
            <a:r>
              <a:rPr lang="en" sz="2800"/>
              <a:t>Epic </a:t>
            </a:r>
            <a:r>
              <a:rPr lang="en" sz="2800"/>
              <a:t>patient portal and currently used at:</a:t>
            </a:r>
            <a:endParaRPr sz="2800"/>
          </a:p>
          <a:p>
            <a:pPr indent="-406400" lvl="1" marL="914400" rtl="0" algn="l">
              <a:lnSpc>
                <a:spcPct val="105000"/>
              </a:lnSpc>
              <a:spcBef>
                <a:spcPts val="0"/>
              </a:spcBef>
              <a:spcAft>
                <a:spcPts val="0"/>
              </a:spcAft>
              <a:buSzPts val="2800"/>
              <a:buChar char="○"/>
            </a:pPr>
            <a:r>
              <a:rPr lang="en" sz="2800"/>
              <a:t>SUNY Upstate Hospital </a:t>
            </a:r>
            <a:endParaRPr sz="2800"/>
          </a:p>
          <a:p>
            <a:pPr indent="-406400" lvl="1" marL="914400" rtl="0" algn="l">
              <a:lnSpc>
                <a:spcPct val="105000"/>
              </a:lnSpc>
              <a:spcBef>
                <a:spcPts val="0"/>
              </a:spcBef>
              <a:spcAft>
                <a:spcPts val="0"/>
              </a:spcAft>
              <a:buSzPts val="2800"/>
              <a:buChar char="○"/>
            </a:pPr>
            <a:r>
              <a:rPr lang="en" sz="2800"/>
              <a:t>St. Joseph’s Hospital</a:t>
            </a:r>
            <a:endParaRPr sz="2800"/>
          </a:p>
          <a:p>
            <a:pPr indent="-406400" lvl="0" marL="457200" rtl="0" algn="l">
              <a:lnSpc>
                <a:spcPct val="105000"/>
              </a:lnSpc>
              <a:spcBef>
                <a:spcPts val="0"/>
              </a:spcBef>
              <a:spcAft>
                <a:spcPts val="0"/>
              </a:spcAft>
              <a:buSzPts val="2800"/>
              <a:buChar char="●"/>
            </a:pPr>
            <a:r>
              <a:rPr lang="en" sz="2800"/>
              <a:t>Other patient portals will have similar features and layouts</a:t>
            </a:r>
            <a:endParaRPr sz="2800"/>
          </a:p>
          <a:p>
            <a:pPr indent="0" lvl="0" marL="0" rtl="0" algn="l">
              <a:lnSpc>
                <a:spcPct val="105000"/>
              </a:lnSpc>
              <a:spcBef>
                <a:spcPts val="1200"/>
              </a:spcBef>
              <a:spcAft>
                <a:spcPts val="0"/>
              </a:spcAft>
              <a:buSzPts val="275"/>
              <a:buNone/>
            </a:pPr>
            <a:r>
              <a:t/>
            </a:r>
            <a:endParaRPr sz="1050"/>
          </a:p>
          <a:p>
            <a:pPr indent="0" lvl="0" marL="0" rtl="0" algn="l">
              <a:lnSpc>
                <a:spcPct val="105000"/>
              </a:lnSpc>
              <a:spcBef>
                <a:spcPts val="1200"/>
              </a:spcBef>
              <a:spcAft>
                <a:spcPts val="1200"/>
              </a:spcAft>
              <a:buSzPts val="275"/>
              <a:buNone/>
            </a:pPr>
            <a:r>
              <a:t/>
            </a:r>
            <a:endParaRPr b="1" sz="1050"/>
          </a:p>
        </p:txBody>
      </p:sp>
      <p:sp>
        <p:nvSpPr>
          <p:cNvPr id="274" name="Google Shape;274;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5" name="Google Shape;275;p37"/>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8"/>
          <p:cNvSpPr txBox="1"/>
          <p:nvPr>
            <p:ph type="title"/>
          </p:nvPr>
        </p:nvSpPr>
        <p:spPr>
          <a:xfrm>
            <a:off x="262200" y="165575"/>
            <a:ext cx="8619600" cy="10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Types of Patient Portals: MyChart</a:t>
            </a:r>
            <a:endParaRPr sz="3500"/>
          </a:p>
        </p:txBody>
      </p:sp>
      <p:pic>
        <p:nvPicPr>
          <p:cNvPr id="281" name="Google Shape;281;p38"/>
          <p:cNvPicPr preferRelativeResize="0"/>
          <p:nvPr/>
        </p:nvPicPr>
        <p:blipFill rotWithShape="1">
          <a:blip r:embed="rId3">
            <a:alphaModFix/>
          </a:blip>
          <a:srcRect b="0" l="5522" r="2133" t="0"/>
          <a:stretch/>
        </p:blipFill>
        <p:spPr>
          <a:xfrm>
            <a:off x="103500" y="1392550"/>
            <a:ext cx="5298099" cy="3109274"/>
          </a:xfrm>
          <a:prstGeom prst="rect">
            <a:avLst/>
          </a:prstGeom>
          <a:noFill/>
          <a:ln>
            <a:noFill/>
          </a:ln>
        </p:spPr>
      </p:pic>
      <p:pic>
        <p:nvPicPr>
          <p:cNvPr id="282" name="Google Shape;282;p38"/>
          <p:cNvPicPr preferRelativeResize="0"/>
          <p:nvPr/>
        </p:nvPicPr>
        <p:blipFill rotWithShape="1">
          <a:blip r:embed="rId4">
            <a:alphaModFix/>
          </a:blip>
          <a:srcRect b="10618" l="0" r="0" t="0"/>
          <a:stretch/>
        </p:blipFill>
        <p:spPr>
          <a:xfrm>
            <a:off x="3560800" y="1976675"/>
            <a:ext cx="5492874" cy="2742525"/>
          </a:xfrm>
          <a:prstGeom prst="rect">
            <a:avLst/>
          </a:prstGeom>
          <a:noFill/>
          <a:ln>
            <a:noFill/>
          </a:ln>
        </p:spPr>
      </p:pic>
      <p:sp>
        <p:nvSpPr>
          <p:cNvPr id="283" name="Google Shape;28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4" name="Google Shape;284;p38"/>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9"/>
          <p:cNvSpPr txBox="1"/>
          <p:nvPr>
            <p:ph type="title"/>
          </p:nvPr>
        </p:nvSpPr>
        <p:spPr>
          <a:xfrm>
            <a:off x="262200" y="238025"/>
            <a:ext cx="8619600" cy="9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Video: Accessing Your Patient Portal</a:t>
            </a:r>
            <a:endParaRPr sz="3500"/>
          </a:p>
        </p:txBody>
      </p:sp>
      <p:sp>
        <p:nvSpPr>
          <p:cNvPr id="290" name="Google Shape;290;p39"/>
          <p:cNvSpPr/>
          <p:nvPr/>
        </p:nvSpPr>
        <p:spPr>
          <a:xfrm>
            <a:off x="6126650" y="1311800"/>
            <a:ext cx="2100879" cy="2995657"/>
          </a:xfrm>
          <a:custGeom>
            <a:rect b="b" l="l" r="r" t="t"/>
            <a:pathLst>
              <a:path extrusionOk="0" h="5929" w="5201">
                <a:moveTo>
                  <a:pt x="4549" y="560"/>
                </a:moveTo>
                <a:lnTo>
                  <a:pt x="4586" y="597"/>
                </a:lnTo>
                <a:lnTo>
                  <a:pt x="4623" y="635"/>
                </a:lnTo>
                <a:lnTo>
                  <a:pt x="4642" y="691"/>
                </a:lnTo>
                <a:lnTo>
                  <a:pt x="4642" y="4307"/>
                </a:lnTo>
                <a:lnTo>
                  <a:pt x="4623" y="4363"/>
                </a:lnTo>
                <a:lnTo>
                  <a:pt x="4586" y="4419"/>
                </a:lnTo>
                <a:lnTo>
                  <a:pt x="4549" y="4437"/>
                </a:lnTo>
                <a:lnTo>
                  <a:pt x="4493" y="4456"/>
                </a:lnTo>
                <a:lnTo>
                  <a:pt x="690" y="4456"/>
                </a:lnTo>
                <a:lnTo>
                  <a:pt x="634" y="4437"/>
                </a:lnTo>
                <a:lnTo>
                  <a:pt x="597" y="4419"/>
                </a:lnTo>
                <a:lnTo>
                  <a:pt x="560" y="4363"/>
                </a:lnTo>
                <a:lnTo>
                  <a:pt x="560" y="4307"/>
                </a:lnTo>
                <a:lnTo>
                  <a:pt x="560" y="691"/>
                </a:lnTo>
                <a:lnTo>
                  <a:pt x="560" y="635"/>
                </a:lnTo>
                <a:lnTo>
                  <a:pt x="597" y="597"/>
                </a:lnTo>
                <a:lnTo>
                  <a:pt x="634" y="560"/>
                </a:lnTo>
                <a:close/>
                <a:moveTo>
                  <a:pt x="2666" y="4829"/>
                </a:moveTo>
                <a:lnTo>
                  <a:pt x="2740" y="4847"/>
                </a:lnTo>
                <a:lnTo>
                  <a:pt x="2796" y="4885"/>
                </a:lnTo>
                <a:lnTo>
                  <a:pt x="2852" y="4940"/>
                </a:lnTo>
                <a:lnTo>
                  <a:pt x="2908" y="4996"/>
                </a:lnTo>
                <a:lnTo>
                  <a:pt x="2945" y="5052"/>
                </a:lnTo>
                <a:lnTo>
                  <a:pt x="2964" y="5127"/>
                </a:lnTo>
                <a:lnTo>
                  <a:pt x="2964" y="5201"/>
                </a:lnTo>
                <a:lnTo>
                  <a:pt x="2964" y="5276"/>
                </a:lnTo>
                <a:lnTo>
                  <a:pt x="2945" y="5351"/>
                </a:lnTo>
                <a:lnTo>
                  <a:pt x="2908" y="5406"/>
                </a:lnTo>
                <a:lnTo>
                  <a:pt x="2852" y="5462"/>
                </a:lnTo>
                <a:lnTo>
                  <a:pt x="2796" y="5500"/>
                </a:lnTo>
                <a:lnTo>
                  <a:pt x="2740" y="5537"/>
                </a:lnTo>
                <a:lnTo>
                  <a:pt x="2666" y="5556"/>
                </a:lnTo>
                <a:lnTo>
                  <a:pt x="2591" y="5574"/>
                </a:lnTo>
                <a:lnTo>
                  <a:pt x="2517" y="5556"/>
                </a:lnTo>
                <a:lnTo>
                  <a:pt x="2442" y="5537"/>
                </a:lnTo>
                <a:lnTo>
                  <a:pt x="2386" y="5500"/>
                </a:lnTo>
                <a:lnTo>
                  <a:pt x="2330" y="5462"/>
                </a:lnTo>
                <a:lnTo>
                  <a:pt x="2293" y="5406"/>
                </a:lnTo>
                <a:lnTo>
                  <a:pt x="2256" y="5351"/>
                </a:lnTo>
                <a:lnTo>
                  <a:pt x="2237" y="5276"/>
                </a:lnTo>
                <a:lnTo>
                  <a:pt x="2219" y="5201"/>
                </a:lnTo>
                <a:lnTo>
                  <a:pt x="2237" y="5127"/>
                </a:lnTo>
                <a:lnTo>
                  <a:pt x="2256" y="5052"/>
                </a:lnTo>
                <a:lnTo>
                  <a:pt x="2293" y="4996"/>
                </a:lnTo>
                <a:lnTo>
                  <a:pt x="2330" y="4940"/>
                </a:lnTo>
                <a:lnTo>
                  <a:pt x="2386" y="4885"/>
                </a:lnTo>
                <a:lnTo>
                  <a:pt x="2442" y="4847"/>
                </a:lnTo>
                <a:lnTo>
                  <a:pt x="2517" y="4829"/>
                </a:lnTo>
                <a:close/>
                <a:moveTo>
                  <a:pt x="448" y="1"/>
                </a:moveTo>
                <a:lnTo>
                  <a:pt x="336" y="38"/>
                </a:lnTo>
                <a:lnTo>
                  <a:pt x="243" y="94"/>
                </a:lnTo>
                <a:lnTo>
                  <a:pt x="150" y="150"/>
                </a:lnTo>
                <a:lnTo>
                  <a:pt x="94" y="243"/>
                </a:lnTo>
                <a:lnTo>
                  <a:pt x="38" y="336"/>
                </a:lnTo>
                <a:lnTo>
                  <a:pt x="0" y="448"/>
                </a:lnTo>
                <a:lnTo>
                  <a:pt x="0" y="560"/>
                </a:lnTo>
                <a:lnTo>
                  <a:pt x="0" y="5388"/>
                </a:lnTo>
                <a:lnTo>
                  <a:pt x="0" y="5500"/>
                </a:lnTo>
                <a:lnTo>
                  <a:pt x="38" y="5593"/>
                </a:lnTo>
                <a:lnTo>
                  <a:pt x="94" y="5686"/>
                </a:lnTo>
                <a:lnTo>
                  <a:pt x="150" y="5779"/>
                </a:lnTo>
                <a:lnTo>
                  <a:pt x="243" y="5835"/>
                </a:lnTo>
                <a:lnTo>
                  <a:pt x="336" y="5891"/>
                </a:lnTo>
                <a:lnTo>
                  <a:pt x="448" y="5928"/>
                </a:lnTo>
                <a:lnTo>
                  <a:pt x="4754" y="5928"/>
                </a:lnTo>
                <a:lnTo>
                  <a:pt x="4847" y="5891"/>
                </a:lnTo>
                <a:lnTo>
                  <a:pt x="4940" y="5835"/>
                </a:lnTo>
                <a:lnTo>
                  <a:pt x="5033" y="5779"/>
                </a:lnTo>
                <a:lnTo>
                  <a:pt x="5089" y="5686"/>
                </a:lnTo>
                <a:lnTo>
                  <a:pt x="5145" y="5593"/>
                </a:lnTo>
                <a:lnTo>
                  <a:pt x="5182" y="5500"/>
                </a:lnTo>
                <a:lnTo>
                  <a:pt x="5201" y="5388"/>
                </a:lnTo>
                <a:lnTo>
                  <a:pt x="5201" y="560"/>
                </a:lnTo>
                <a:lnTo>
                  <a:pt x="5182" y="448"/>
                </a:lnTo>
                <a:lnTo>
                  <a:pt x="5145" y="336"/>
                </a:lnTo>
                <a:lnTo>
                  <a:pt x="5089" y="243"/>
                </a:lnTo>
                <a:lnTo>
                  <a:pt x="5033" y="150"/>
                </a:lnTo>
                <a:lnTo>
                  <a:pt x="4940" y="94"/>
                </a:lnTo>
                <a:lnTo>
                  <a:pt x="4847" y="38"/>
                </a:lnTo>
                <a:lnTo>
                  <a:pt x="47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291" name="Google Shape;291;p39"/>
          <p:cNvSpPr/>
          <p:nvPr/>
        </p:nvSpPr>
        <p:spPr>
          <a:xfrm>
            <a:off x="364999" y="1311802"/>
            <a:ext cx="4126506" cy="2848544"/>
          </a:xfrm>
          <a:custGeom>
            <a:rect b="b" l="l" r="r" t="t"/>
            <a:pathLst>
              <a:path extrusionOk="0" h="5929" w="7439">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292" name="Google Shape;292;p39"/>
          <p:cNvSpPr txBox="1"/>
          <p:nvPr/>
        </p:nvSpPr>
        <p:spPr>
          <a:xfrm>
            <a:off x="1241900" y="4225350"/>
            <a:ext cx="22926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chemeClr val="dk2"/>
                </a:solidFill>
                <a:latin typeface="Roboto"/>
                <a:ea typeface="Roboto"/>
                <a:cs typeface="Roboto"/>
                <a:sym typeface="Roboto"/>
              </a:rPr>
              <a:t>Computer</a:t>
            </a:r>
            <a:endParaRPr sz="3500">
              <a:solidFill>
                <a:schemeClr val="dk2"/>
              </a:solidFill>
              <a:latin typeface="Roboto"/>
              <a:ea typeface="Roboto"/>
              <a:cs typeface="Roboto"/>
              <a:sym typeface="Roboto"/>
            </a:endParaRPr>
          </a:p>
        </p:txBody>
      </p:sp>
      <p:sp>
        <p:nvSpPr>
          <p:cNvPr id="293" name="Google Shape;293;p39"/>
          <p:cNvSpPr txBox="1"/>
          <p:nvPr/>
        </p:nvSpPr>
        <p:spPr>
          <a:xfrm>
            <a:off x="6030788" y="4307450"/>
            <a:ext cx="22926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chemeClr val="dk2"/>
                </a:solidFill>
                <a:latin typeface="Roboto"/>
                <a:ea typeface="Roboto"/>
                <a:cs typeface="Roboto"/>
                <a:sym typeface="Roboto"/>
              </a:rPr>
              <a:t>Phone</a:t>
            </a:r>
            <a:endParaRPr sz="3500">
              <a:solidFill>
                <a:schemeClr val="dk2"/>
              </a:solidFill>
              <a:latin typeface="Roboto"/>
              <a:ea typeface="Roboto"/>
              <a:cs typeface="Roboto"/>
              <a:sym typeface="Roboto"/>
            </a:endParaRPr>
          </a:p>
        </p:txBody>
      </p:sp>
      <p:pic>
        <p:nvPicPr>
          <p:cNvPr descr="Learn how to navigate the newly redesigned MyChart through the health feed, shortcuts, and searchable menu.&#10;For more information about MyChart, visit our Features page: https://www.mychart.com/Features" id="294" name="Google Shape;294;p39" title="The New MyChart Experience (For Desktop)">
            <a:hlinkClick r:id="rId3"/>
          </p:cNvPr>
          <p:cNvPicPr preferRelativeResize="0"/>
          <p:nvPr/>
        </p:nvPicPr>
        <p:blipFill>
          <a:blip r:embed="rId4">
            <a:alphaModFix/>
          </a:blip>
          <a:stretch>
            <a:fillRect/>
          </a:stretch>
        </p:blipFill>
        <p:spPr>
          <a:xfrm>
            <a:off x="904250" y="1542650"/>
            <a:ext cx="3048000" cy="1714500"/>
          </a:xfrm>
          <a:prstGeom prst="rect">
            <a:avLst/>
          </a:prstGeom>
          <a:noFill/>
          <a:ln>
            <a:noFill/>
          </a:ln>
        </p:spPr>
      </p:pic>
      <p:pic>
        <p:nvPicPr>
          <p:cNvPr descr="Learn how to navigate the newly redesigned MyChart through the health feed, shortcuts, and searchable menu." id="295" name="Google Shape;295;p39" title="The New MyChart Experience (For Mobile Devices)">
            <a:hlinkClick r:id="rId5"/>
          </p:cNvPr>
          <p:cNvPicPr preferRelativeResize="0"/>
          <p:nvPr/>
        </p:nvPicPr>
        <p:blipFill>
          <a:blip r:embed="rId6">
            <a:alphaModFix/>
          </a:blip>
          <a:stretch>
            <a:fillRect/>
          </a:stretch>
        </p:blipFill>
        <p:spPr>
          <a:xfrm>
            <a:off x="6271525" y="1542650"/>
            <a:ext cx="1769700" cy="2048500"/>
          </a:xfrm>
          <a:prstGeom prst="rect">
            <a:avLst/>
          </a:prstGeom>
          <a:noFill/>
          <a:ln>
            <a:noFill/>
          </a:ln>
        </p:spPr>
      </p:pic>
      <p:sp>
        <p:nvSpPr>
          <p:cNvPr id="296" name="Google Shape;296;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7" name="Google Shape;297;p39"/>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0"/>
          <p:cNvSpPr txBox="1"/>
          <p:nvPr>
            <p:ph type="title"/>
          </p:nvPr>
        </p:nvSpPr>
        <p:spPr>
          <a:xfrm>
            <a:off x="204600" y="2214700"/>
            <a:ext cx="3706500" cy="133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End-Of Module Check-In</a:t>
            </a:r>
            <a:endParaRPr/>
          </a:p>
        </p:txBody>
      </p:sp>
      <p:sp>
        <p:nvSpPr>
          <p:cNvPr id="303" name="Google Shape;303;p40"/>
          <p:cNvSpPr txBox="1"/>
          <p:nvPr>
            <p:ph idx="1" type="body"/>
          </p:nvPr>
        </p:nvSpPr>
        <p:spPr>
          <a:xfrm>
            <a:off x="4597475" y="406500"/>
            <a:ext cx="4166400" cy="40986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SzPts val="2800"/>
              <a:buChar char="●"/>
            </a:pPr>
            <a:r>
              <a:rPr lang="en" sz="2800"/>
              <a:t>Show of hands, do you see yourself using your Patient Portal?</a:t>
            </a:r>
            <a:endParaRPr sz="2800"/>
          </a:p>
          <a:p>
            <a:pPr indent="-406400" lvl="0" marL="457200" rtl="0" algn="l">
              <a:spcBef>
                <a:spcPts val="0"/>
              </a:spcBef>
              <a:spcAft>
                <a:spcPts val="0"/>
              </a:spcAft>
              <a:buSzPts val="2800"/>
              <a:buChar char="●"/>
            </a:pPr>
            <a:r>
              <a:rPr lang="en" sz="2800"/>
              <a:t>What is something you learned </a:t>
            </a:r>
            <a:r>
              <a:rPr lang="en" sz="2800"/>
              <a:t>about the Patient Portal that you are excited to try?</a:t>
            </a:r>
            <a:endParaRPr sz="2800"/>
          </a:p>
          <a:p>
            <a:pPr indent="0" lvl="0" marL="457200" rtl="0" algn="l">
              <a:spcBef>
                <a:spcPts val="1200"/>
              </a:spcBef>
              <a:spcAft>
                <a:spcPts val="1200"/>
              </a:spcAft>
              <a:buNone/>
            </a:pPr>
            <a:r>
              <a:t/>
            </a:r>
            <a:endParaRPr sz="2800"/>
          </a:p>
        </p:txBody>
      </p:sp>
      <p:pic>
        <p:nvPicPr>
          <p:cNvPr id="304" name="Google Shape;304;p40"/>
          <p:cNvPicPr preferRelativeResize="0"/>
          <p:nvPr/>
        </p:nvPicPr>
        <p:blipFill>
          <a:blip r:embed="rId3">
            <a:alphaModFix/>
          </a:blip>
          <a:stretch>
            <a:fillRect/>
          </a:stretch>
        </p:blipFill>
        <p:spPr>
          <a:xfrm>
            <a:off x="1239050" y="256925"/>
            <a:ext cx="1774350" cy="1774350"/>
          </a:xfrm>
          <a:prstGeom prst="rect">
            <a:avLst/>
          </a:prstGeom>
          <a:noFill/>
          <a:ln>
            <a:noFill/>
          </a:ln>
        </p:spPr>
      </p:pic>
      <p:sp>
        <p:nvSpPr>
          <p:cNvPr id="305" name="Google Shape;305;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6" name="Google Shape;306;p40"/>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type="title"/>
          </p:nvPr>
        </p:nvSpPr>
        <p:spPr>
          <a:xfrm>
            <a:off x="311750" y="1210125"/>
            <a:ext cx="8244300" cy="1244700"/>
          </a:xfrm>
          <a:prstGeom prst="rect">
            <a:avLst/>
          </a:prstGeom>
        </p:spPr>
        <p:txBody>
          <a:bodyPr anchorCtr="0" anchor="b" bIns="91425" lIns="91425" spcFirstLastPara="1" rIns="91425" wrap="square" tIns="91425">
            <a:normAutofit/>
          </a:bodyPr>
          <a:lstStyle/>
          <a:p>
            <a:pPr indent="0" lvl="0" marL="457200" rtl="0" algn="ctr">
              <a:spcBef>
                <a:spcPts val="0"/>
              </a:spcBef>
              <a:spcAft>
                <a:spcPts val="0"/>
              </a:spcAft>
              <a:buNone/>
            </a:pPr>
            <a:r>
              <a:rPr lang="en" sz="4000"/>
              <a:t>Module 4. Best Practices</a:t>
            </a:r>
            <a:endParaRPr sz="4000"/>
          </a:p>
        </p:txBody>
      </p:sp>
      <p:sp>
        <p:nvSpPr>
          <p:cNvPr id="312" name="Google Shape;312;p41"/>
          <p:cNvSpPr txBox="1"/>
          <p:nvPr>
            <p:ph idx="1" type="body"/>
          </p:nvPr>
        </p:nvSpPr>
        <p:spPr>
          <a:xfrm>
            <a:off x="311750" y="2571750"/>
            <a:ext cx="8244300" cy="942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500"/>
              <a:t>How to get the most out of your telehealth visit</a:t>
            </a:r>
            <a:endParaRPr sz="2500"/>
          </a:p>
        </p:txBody>
      </p:sp>
      <p:sp>
        <p:nvSpPr>
          <p:cNvPr id="313" name="Google Shape;313;p41"/>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204600" y="1604100"/>
            <a:ext cx="3706500" cy="1408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Overview of Modules</a:t>
            </a:r>
            <a:endParaRPr/>
          </a:p>
        </p:txBody>
      </p:sp>
      <p:sp>
        <p:nvSpPr>
          <p:cNvPr id="77" name="Google Shape;77;p15"/>
          <p:cNvSpPr txBox="1"/>
          <p:nvPr>
            <p:ph idx="1" type="body"/>
          </p:nvPr>
        </p:nvSpPr>
        <p:spPr>
          <a:xfrm>
            <a:off x="4597475" y="406500"/>
            <a:ext cx="4343700" cy="449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SzPts val="3000"/>
              <a:buAutoNum type="arabicPeriod"/>
            </a:pPr>
            <a:r>
              <a:rPr lang="en" sz="3000"/>
              <a:t>“What is Telehealth?”</a:t>
            </a:r>
            <a:endParaRPr sz="3000"/>
          </a:p>
          <a:p>
            <a:pPr indent="-419100" lvl="0" marL="457200" rtl="0" algn="l">
              <a:spcBef>
                <a:spcPts val="0"/>
              </a:spcBef>
              <a:spcAft>
                <a:spcPts val="0"/>
              </a:spcAft>
              <a:buSzPts val="3000"/>
              <a:buAutoNum type="arabicPeriod"/>
            </a:pPr>
            <a:r>
              <a:rPr lang="en" sz="3000"/>
              <a:t>Walkthrough of an On-Demand Telehealth Visit</a:t>
            </a:r>
            <a:endParaRPr sz="3000"/>
          </a:p>
          <a:p>
            <a:pPr indent="-419100" lvl="0" marL="457200" rtl="0" algn="l">
              <a:spcBef>
                <a:spcPts val="0"/>
              </a:spcBef>
              <a:spcAft>
                <a:spcPts val="0"/>
              </a:spcAft>
              <a:buSzPts val="3000"/>
              <a:buAutoNum type="arabicPeriod"/>
            </a:pPr>
            <a:r>
              <a:rPr lang="en" sz="3000"/>
              <a:t>Using Your Patient Portal</a:t>
            </a:r>
            <a:endParaRPr sz="3000"/>
          </a:p>
          <a:p>
            <a:pPr indent="-419100" lvl="0" marL="457200" rtl="0" algn="l">
              <a:spcBef>
                <a:spcPts val="0"/>
              </a:spcBef>
              <a:spcAft>
                <a:spcPts val="0"/>
              </a:spcAft>
              <a:buSzPts val="3000"/>
              <a:buAutoNum type="arabicPeriod"/>
            </a:pPr>
            <a:r>
              <a:rPr lang="en" sz="3000"/>
              <a:t>Best Practices </a:t>
            </a:r>
            <a:endParaRPr sz="3000"/>
          </a:p>
        </p:txBody>
      </p:sp>
      <p:sp>
        <p:nvSpPr>
          <p:cNvPr id="78" name="Google Shape;7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9" name="Google Shape;79;p15"/>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Before Your Telehealth Visit</a:t>
            </a:r>
            <a:endParaRPr sz="3500"/>
          </a:p>
        </p:txBody>
      </p:sp>
      <p:sp>
        <p:nvSpPr>
          <p:cNvPr id="319" name="Google Shape;319;p42"/>
          <p:cNvSpPr txBox="1"/>
          <p:nvPr/>
        </p:nvSpPr>
        <p:spPr>
          <a:xfrm>
            <a:off x="183975" y="1314325"/>
            <a:ext cx="5342400" cy="35625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2"/>
              </a:buClr>
              <a:buSzPts val="2600"/>
              <a:buFont typeface="Roboto"/>
              <a:buChar char="●"/>
            </a:pPr>
            <a:r>
              <a:rPr lang="en" sz="2600">
                <a:solidFill>
                  <a:schemeClr val="dk2"/>
                </a:solidFill>
                <a:latin typeface="Roboto"/>
                <a:ea typeface="Roboto"/>
                <a:cs typeface="Roboto"/>
                <a:sym typeface="Roboto"/>
              </a:rPr>
              <a:t>Practice using important functions (link, video, audio) </a:t>
            </a:r>
            <a:endParaRPr sz="2600">
              <a:solidFill>
                <a:schemeClr val="dk2"/>
              </a:solidFill>
              <a:latin typeface="Roboto"/>
              <a:ea typeface="Roboto"/>
              <a:cs typeface="Roboto"/>
              <a:sym typeface="Roboto"/>
            </a:endParaRPr>
          </a:p>
          <a:p>
            <a:pPr indent="-393700" lvl="0" marL="457200" rtl="0" algn="l">
              <a:spcBef>
                <a:spcPts val="0"/>
              </a:spcBef>
              <a:spcAft>
                <a:spcPts val="0"/>
              </a:spcAft>
              <a:buClr>
                <a:schemeClr val="dk2"/>
              </a:buClr>
              <a:buSzPts val="2600"/>
              <a:buFont typeface="Roboto"/>
              <a:buChar char="●"/>
            </a:pPr>
            <a:r>
              <a:rPr lang="en" sz="2600">
                <a:solidFill>
                  <a:schemeClr val="dk2"/>
                </a:solidFill>
                <a:latin typeface="Roboto"/>
                <a:ea typeface="Roboto"/>
                <a:cs typeface="Roboto"/>
                <a:sym typeface="Roboto"/>
              </a:rPr>
              <a:t>Charge your device and find a well-lit, quiet area to have your visit</a:t>
            </a:r>
            <a:endParaRPr sz="2600">
              <a:solidFill>
                <a:schemeClr val="dk2"/>
              </a:solidFill>
              <a:latin typeface="Roboto"/>
              <a:ea typeface="Roboto"/>
              <a:cs typeface="Roboto"/>
              <a:sym typeface="Roboto"/>
            </a:endParaRPr>
          </a:p>
          <a:p>
            <a:pPr indent="-393700" lvl="0" marL="457200" rtl="0" algn="l">
              <a:spcBef>
                <a:spcPts val="0"/>
              </a:spcBef>
              <a:spcAft>
                <a:spcPts val="0"/>
              </a:spcAft>
              <a:buClr>
                <a:schemeClr val="dk2"/>
              </a:buClr>
              <a:buSzPts val="2600"/>
              <a:buFont typeface="Roboto"/>
              <a:buChar char="●"/>
            </a:pPr>
            <a:r>
              <a:rPr lang="en" sz="2600">
                <a:solidFill>
                  <a:schemeClr val="dk2"/>
                </a:solidFill>
                <a:latin typeface="Roboto"/>
                <a:ea typeface="Roboto"/>
                <a:cs typeface="Roboto"/>
                <a:sym typeface="Roboto"/>
              </a:rPr>
              <a:t>Prepare any questions </a:t>
            </a:r>
            <a:endParaRPr sz="2600">
              <a:solidFill>
                <a:schemeClr val="dk2"/>
              </a:solidFill>
              <a:latin typeface="Roboto"/>
              <a:ea typeface="Roboto"/>
              <a:cs typeface="Roboto"/>
              <a:sym typeface="Roboto"/>
            </a:endParaRPr>
          </a:p>
          <a:p>
            <a:pPr indent="-393700" lvl="0" marL="457200" rtl="0" algn="l">
              <a:spcBef>
                <a:spcPts val="0"/>
              </a:spcBef>
              <a:spcAft>
                <a:spcPts val="0"/>
              </a:spcAft>
              <a:buClr>
                <a:schemeClr val="dk2"/>
              </a:buClr>
              <a:buSzPts val="2600"/>
              <a:buFont typeface="Roboto"/>
              <a:buChar char="●"/>
            </a:pPr>
            <a:r>
              <a:rPr lang="en" sz="2600">
                <a:solidFill>
                  <a:schemeClr val="dk2"/>
                </a:solidFill>
                <a:latin typeface="Roboto"/>
                <a:ea typeface="Roboto"/>
                <a:cs typeface="Roboto"/>
                <a:sym typeface="Roboto"/>
              </a:rPr>
              <a:t>Remember your health information is private!</a:t>
            </a:r>
            <a:endParaRPr sz="2600">
              <a:solidFill>
                <a:schemeClr val="dk2"/>
              </a:solidFill>
              <a:latin typeface="Roboto"/>
              <a:ea typeface="Roboto"/>
              <a:cs typeface="Roboto"/>
              <a:sym typeface="Roboto"/>
            </a:endParaRPr>
          </a:p>
        </p:txBody>
      </p:sp>
      <p:pic>
        <p:nvPicPr>
          <p:cNvPr id="320" name="Google Shape;320;p42"/>
          <p:cNvPicPr preferRelativeResize="0"/>
          <p:nvPr/>
        </p:nvPicPr>
        <p:blipFill rotWithShape="1">
          <a:blip r:embed="rId3">
            <a:alphaModFix/>
          </a:blip>
          <a:srcRect b="0" l="31599" r="4984" t="6437"/>
          <a:stretch/>
        </p:blipFill>
        <p:spPr>
          <a:xfrm>
            <a:off x="5986975" y="1400425"/>
            <a:ext cx="3006376" cy="2959075"/>
          </a:xfrm>
          <a:prstGeom prst="rect">
            <a:avLst/>
          </a:prstGeom>
          <a:noFill/>
          <a:ln>
            <a:noFill/>
          </a:ln>
        </p:spPr>
      </p:pic>
      <p:sp>
        <p:nvSpPr>
          <p:cNvPr id="321" name="Google Shape;321;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2" name="Google Shape;322;p42"/>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3"/>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During Your Telehealth Visit</a:t>
            </a:r>
            <a:endParaRPr sz="3500"/>
          </a:p>
        </p:txBody>
      </p:sp>
      <p:sp>
        <p:nvSpPr>
          <p:cNvPr id="328" name="Google Shape;328;p43"/>
          <p:cNvSpPr txBox="1"/>
          <p:nvPr/>
        </p:nvSpPr>
        <p:spPr>
          <a:xfrm>
            <a:off x="4812325" y="500925"/>
            <a:ext cx="4209000" cy="43359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Introduce your aide and/or caregiver</a:t>
            </a:r>
            <a:endParaRPr sz="3000">
              <a:solidFill>
                <a:schemeClr val="dk2"/>
              </a:solidFill>
              <a:latin typeface="Roboto"/>
              <a:ea typeface="Roboto"/>
              <a:cs typeface="Roboto"/>
              <a:sym typeface="Roboto"/>
            </a:endParaRPr>
          </a:p>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Describe any symptoms</a:t>
            </a:r>
            <a:endParaRPr sz="3000">
              <a:solidFill>
                <a:schemeClr val="dk2"/>
              </a:solidFill>
              <a:latin typeface="Roboto"/>
              <a:ea typeface="Roboto"/>
              <a:cs typeface="Roboto"/>
              <a:sym typeface="Roboto"/>
            </a:endParaRPr>
          </a:p>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Answer and ask questions</a:t>
            </a:r>
            <a:endParaRPr sz="3000">
              <a:solidFill>
                <a:schemeClr val="dk2"/>
              </a:solidFill>
              <a:latin typeface="Roboto"/>
              <a:ea typeface="Roboto"/>
              <a:cs typeface="Roboto"/>
              <a:sym typeface="Roboto"/>
            </a:endParaRPr>
          </a:p>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Next steps</a:t>
            </a:r>
            <a:endParaRPr sz="3000">
              <a:solidFill>
                <a:schemeClr val="dk2"/>
              </a:solidFill>
              <a:latin typeface="Roboto"/>
              <a:ea typeface="Roboto"/>
              <a:cs typeface="Roboto"/>
              <a:sym typeface="Roboto"/>
            </a:endParaRPr>
          </a:p>
        </p:txBody>
      </p:sp>
      <p:pic>
        <p:nvPicPr>
          <p:cNvPr id="329" name="Google Shape;329;p43"/>
          <p:cNvPicPr preferRelativeResize="0"/>
          <p:nvPr/>
        </p:nvPicPr>
        <p:blipFill>
          <a:blip r:embed="rId3">
            <a:alphaModFix/>
          </a:blip>
          <a:stretch>
            <a:fillRect/>
          </a:stretch>
        </p:blipFill>
        <p:spPr>
          <a:xfrm>
            <a:off x="165575" y="2164775"/>
            <a:ext cx="4098249" cy="1867800"/>
          </a:xfrm>
          <a:prstGeom prst="rect">
            <a:avLst/>
          </a:prstGeom>
          <a:noFill/>
          <a:ln>
            <a:noFill/>
          </a:ln>
        </p:spPr>
      </p:pic>
      <p:sp>
        <p:nvSpPr>
          <p:cNvPr id="330" name="Google Shape;330;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After Your Telehealth Visit</a:t>
            </a:r>
            <a:endParaRPr sz="3500"/>
          </a:p>
        </p:txBody>
      </p:sp>
      <p:sp>
        <p:nvSpPr>
          <p:cNvPr id="336" name="Google Shape;336;p44"/>
          <p:cNvSpPr txBox="1"/>
          <p:nvPr/>
        </p:nvSpPr>
        <p:spPr>
          <a:xfrm>
            <a:off x="183975" y="1400425"/>
            <a:ext cx="6874200" cy="34764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Follow any next steps</a:t>
            </a:r>
            <a:endParaRPr sz="3000">
              <a:solidFill>
                <a:schemeClr val="dk2"/>
              </a:solidFill>
              <a:latin typeface="Roboto"/>
              <a:ea typeface="Roboto"/>
              <a:cs typeface="Roboto"/>
              <a:sym typeface="Roboto"/>
            </a:endParaRPr>
          </a:p>
          <a:p>
            <a:pPr indent="-419100" lvl="0" marL="457200" rtl="0" algn="l">
              <a:spcBef>
                <a:spcPts val="0"/>
              </a:spcBef>
              <a:spcAft>
                <a:spcPts val="0"/>
              </a:spcAft>
              <a:buClr>
                <a:schemeClr val="dk2"/>
              </a:buClr>
              <a:buSzPts val="3000"/>
              <a:buFont typeface="Roboto"/>
              <a:buChar char="●"/>
            </a:pPr>
            <a:r>
              <a:rPr lang="en" sz="3000">
                <a:solidFill>
                  <a:schemeClr val="dk2"/>
                </a:solidFill>
                <a:latin typeface="Roboto"/>
                <a:ea typeface="Roboto"/>
                <a:cs typeface="Roboto"/>
                <a:sym typeface="Roboto"/>
              </a:rPr>
              <a:t>If you have concerns or are unsure about what to do </a:t>
            </a:r>
            <a:r>
              <a:rPr lang="en" sz="3000">
                <a:solidFill>
                  <a:schemeClr val="dk2"/>
                </a:solidFill>
                <a:latin typeface="Roboto"/>
                <a:ea typeface="Roboto"/>
                <a:cs typeface="Roboto"/>
                <a:sym typeface="Roboto"/>
              </a:rPr>
              <a:t>next</a:t>
            </a:r>
            <a:r>
              <a:rPr lang="en" sz="3000">
                <a:solidFill>
                  <a:schemeClr val="dk2"/>
                </a:solidFill>
                <a:latin typeface="Roboto"/>
                <a:ea typeface="Roboto"/>
                <a:cs typeface="Roboto"/>
                <a:sym typeface="Roboto"/>
              </a:rPr>
              <a:t>, contact your provider through your Patient Portal or call the office</a:t>
            </a:r>
            <a:endParaRPr sz="3000">
              <a:solidFill>
                <a:schemeClr val="dk2"/>
              </a:solidFill>
              <a:latin typeface="Roboto"/>
              <a:ea typeface="Roboto"/>
              <a:cs typeface="Roboto"/>
              <a:sym typeface="Roboto"/>
            </a:endParaRPr>
          </a:p>
        </p:txBody>
      </p:sp>
      <p:pic>
        <p:nvPicPr>
          <p:cNvPr id="337" name="Google Shape;337;p44"/>
          <p:cNvPicPr preferRelativeResize="0"/>
          <p:nvPr/>
        </p:nvPicPr>
        <p:blipFill>
          <a:blip r:embed="rId3">
            <a:alphaModFix/>
          </a:blip>
          <a:stretch>
            <a:fillRect/>
          </a:stretch>
        </p:blipFill>
        <p:spPr>
          <a:xfrm>
            <a:off x="6265250" y="2150900"/>
            <a:ext cx="3303100" cy="3303100"/>
          </a:xfrm>
          <a:prstGeom prst="rect">
            <a:avLst/>
          </a:prstGeom>
          <a:noFill/>
          <a:ln>
            <a:noFill/>
          </a:ln>
        </p:spPr>
      </p:pic>
      <p:sp>
        <p:nvSpPr>
          <p:cNvPr id="338" name="Google Shape;338;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9" name="Google Shape;339;p44"/>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5"/>
          <p:cNvSpPr txBox="1"/>
          <p:nvPr>
            <p:ph type="title"/>
          </p:nvPr>
        </p:nvSpPr>
        <p:spPr>
          <a:xfrm>
            <a:off x="204600" y="2287150"/>
            <a:ext cx="3706500" cy="153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End-Of Module Check-In</a:t>
            </a:r>
            <a:endParaRPr/>
          </a:p>
        </p:txBody>
      </p:sp>
      <p:sp>
        <p:nvSpPr>
          <p:cNvPr id="345" name="Google Shape;345;p45"/>
          <p:cNvSpPr txBox="1"/>
          <p:nvPr>
            <p:ph idx="1" type="body"/>
          </p:nvPr>
        </p:nvSpPr>
        <p:spPr>
          <a:xfrm>
            <a:off x="4597475" y="406500"/>
            <a:ext cx="4166400" cy="40986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SzPts val="3000"/>
              <a:buChar char="●"/>
            </a:pPr>
            <a:r>
              <a:rPr lang="en" sz="3000"/>
              <a:t>Which of the Best Practices stuck out to you?</a:t>
            </a:r>
            <a:endParaRPr sz="3000"/>
          </a:p>
          <a:p>
            <a:pPr indent="-419100" lvl="0" marL="457200" rtl="0" algn="l">
              <a:spcBef>
                <a:spcPts val="0"/>
              </a:spcBef>
              <a:spcAft>
                <a:spcPts val="0"/>
              </a:spcAft>
              <a:buSzPts val="3000"/>
              <a:buChar char="●"/>
            </a:pPr>
            <a:r>
              <a:rPr lang="en" sz="3000"/>
              <a:t>Do you plan to use any of these practices in your next telehealth visit?</a:t>
            </a:r>
            <a:endParaRPr sz="3000"/>
          </a:p>
        </p:txBody>
      </p:sp>
      <p:pic>
        <p:nvPicPr>
          <p:cNvPr id="346" name="Google Shape;346;p45"/>
          <p:cNvPicPr preferRelativeResize="0"/>
          <p:nvPr/>
        </p:nvPicPr>
        <p:blipFill>
          <a:blip r:embed="rId3">
            <a:alphaModFix/>
          </a:blip>
          <a:stretch>
            <a:fillRect/>
          </a:stretch>
        </p:blipFill>
        <p:spPr>
          <a:xfrm>
            <a:off x="1239050" y="256925"/>
            <a:ext cx="1774350" cy="1774350"/>
          </a:xfrm>
          <a:prstGeom prst="rect">
            <a:avLst/>
          </a:prstGeom>
          <a:noFill/>
          <a:ln>
            <a:noFill/>
          </a:ln>
        </p:spPr>
      </p:pic>
      <p:sp>
        <p:nvSpPr>
          <p:cNvPr id="347" name="Google Shape;347;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8" name="Google Shape;348;p45"/>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6"/>
          <p:cNvSpPr txBox="1"/>
          <p:nvPr>
            <p:ph type="title"/>
          </p:nvPr>
        </p:nvSpPr>
        <p:spPr>
          <a:xfrm>
            <a:off x="311750" y="1210125"/>
            <a:ext cx="8244300" cy="1244700"/>
          </a:xfrm>
          <a:prstGeom prst="rect">
            <a:avLst/>
          </a:prstGeom>
        </p:spPr>
        <p:txBody>
          <a:bodyPr anchorCtr="0" anchor="b" bIns="91425" lIns="91425" spcFirstLastPara="1" rIns="91425" wrap="square" tIns="91425">
            <a:normAutofit/>
          </a:bodyPr>
          <a:lstStyle/>
          <a:p>
            <a:pPr indent="0" lvl="0" marL="457200" rtl="0" algn="ctr">
              <a:spcBef>
                <a:spcPts val="0"/>
              </a:spcBef>
              <a:spcAft>
                <a:spcPts val="0"/>
              </a:spcAft>
              <a:buNone/>
            </a:pPr>
            <a:r>
              <a:rPr lang="en" sz="4000"/>
              <a:t>Closing Thoughts </a:t>
            </a:r>
            <a:endParaRPr sz="4000"/>
          </a:p>
        </p:txBody>
      </p:sp>
      <p:sp>
        <p:nvSpPr>
          <p:cNvPr id="354" name="Google Shape;354;p46"/>
          <p:cNvSpPr txBox="1"/>
          <p:nvPr>
            <p:ph idx="1" type="body"/>
          </p:nvPr>
        </p:nvSpPr>
        <p:spPr>
          <a:xfrm>
            <a:off x="449850" y="2454825"/>
            <a:ext cx="8244300" cy="6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2500"/>
              <a:t>Revisit objectives and discuss next steps</a:t>
            </a:r>
            <a:endParaRPr sz="2500"/>
          </a:p>
        </p:txBody>
      </p:sp>
      <p:sp>
        <p:nvSpPr>
          <p:cNvPr id="355" name="Google Shape;355;p46"/>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7"/>
          <p:cNvSpPr txBox="1"/>
          <p:nvPr>
            <p:ph type="title"/>
          </p:nvPr>
        </p:nvSpPr>
        <p:spPr>
          <a:xfrm>
            <a:off x="311700" y="279450"/>
            <a:ext cx="8520600" cy="9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I want to use telehealth, what’s next?</a:t>
            </a:r>
            <a:endParaRPr sz="3500"/>
          </a:p>
        </p:txBody>
      </p:sp>
      <p:sp>
        <p:nvSpPr>
          <p:cNvPr id="361" name="Google Shape;361;p47"/>
          <p:cNvSpPr txBox="1"/>
          <p:nvPr/>
        </p:nvSpPr>
        <p:spPr>
          <a:xfrm>
            <a:off x="173625" y="1400425"/>
            <a:ext cx="4721400" cy="34326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2"/>
              </a:buClr>
              <a:buSzPts val="2600"/>
              <a:buFont typeface="Roboto"/>
              <a:buChar char="●"/>
            </a:pPr>
            <a:r>
              <a:rPr lang="en" sz="2600">
                <a:solidFill>
                  <a:schemeClr val="dk2"/>
                </a:solidFill>
                <a:latin typeface="Roboto"/>
                <a:ea typeface="Roboto"/>
                <a:cs typeface="Roboto"/>
                <a:sym typeface="Roboto"/>
              </a:rPr>
              <a:t>Ask others to share their experiences with telehealth</a:t>
            </a:r>
            <a:endParaRPr sz="2600">
              <a:solidFill>
                <a:schemeClr val="dk2"/>
              </a:solidFill>
              <a:latin typeface="Roboto"/>
              <a:ea typeface="Roboto"/>
              <a:cs typeface="Roboto"/>
              <a:sym typeface="Roboto"/>
            </a:endParaRPr>
          </a:p>
          <a:p>
            <a:pPr indent="-393700" lvl="0" marL="457200" rtl="0" algn="l">
              <a:spcBef>
                <a:spcPts val="0"/>
              </a:spcBef>
              <a:spcAft>
                <a:spcPts val="0"/>
              </a:spcAft>
              <a:buClr>
                <a:schemeClr val="dk2"/>
              </a:buClr>
              <a:buSzPts val="2600"/>
              <a:buFont typeface="Roboto"/>
              <a:buChar char="●"/>
            </a:pPr>
            <a:r>
              <a:rPr lang="en" sz="2600">
                <a:solidFill>
                  <a:schemeClr val="dk2"/>
                </a:solidFill>
                <a:latin typeface="Roboto"/>
                <a:ea typeface="Roboto"/>
                <a:cs typeface="Roboto"/>
                <a:sym typeface="Roboto"/>
              </a:rPr>
              <a:t>Be comfortable with using your device</a:t>
            </a:r>
            <a:endParaRPr sz="2600">
              <a:solidFill>
                <a:schemeClr val="dk2"/>
              </a:solidFill>
              <a:latin typeface="Roboto"/>
              <a:ea typeface="Roboto"/>
              <a:cs typeface="Roboto"/>
              <a:sym typeface="Roboto"/>
            </a:endParaRPr>
          </a:p>
          <a:p>
            <a:pPr indent="-393700" lvl="0" marL="457200" rtl="0" algn="l">
              <a:spcBef>
                <a:spcPts val="0"/>
              </a:spcBef>
              <a:spcAft>
                <a:spcPts val="0"/>
              </a:spcAft>
              <a:buClr>
                <a:schemeClr val="dk2"/>
              </a:buClr>
              <a:buSzPts val="2600"/>
              <a:buFont typeface="Roboto"/>
              <a:buChar char="●"/>
            </a:pPr>
            <a:r>
              <a:rPr lang="en" sz="2600">
                <a:solidFill>
                  <a:schemeClr val="dk2"/>
                </a:solidFill>
                <a:latin typeface="Roboto"/>
                <a:ea typeface="Roboto"/>
                <a:cs typeface="Roboto"/>
                <a:sym typeface="Roboto"/>
              </a:rPr>
              <a:t>Reach out to your provider and find out whether telehealth is right for you and your health care</a:t>
            </a:r>
            <a:endParaRPr sz="2600">
              <a:solidFill>
                <a:schemeClr val="dk2"/>
              </a:solidFill>
              <a:latin typeface="Roboto"/>
              <a:ea typeface="Roboto"/>
              <a:cs typeface="Roboto"/>
              <a:sym typeface="Roboto"/>
            </a:endParaRPr>
          </a:p>
        </p:txBody>
      </p:sp>
      <p:sp>
        <p:nvSpPr>
          <p:cNvPr id="362" name="Google Shape;362;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3" name="Google Shape;363;p47"/>
          <p:cNvPicPr preferRelativeResize="0"/>
          <p:nvPr/>
        </p:nvPicPr>
        <p:blipFill>
          <a:blip r:embed="rId3">
            <a:alphaModFix/>
          </a:blip>
          <a:stretch>
            <a:fillRect/>
          </a:stretch>
        </p:blipFill>
        <p:spPr>
          <a:xfrm>
            <a:off x="5032125" y="1400425"/>
            <a:ext cx="3800175" cy="2137600"/>
          </a:xfrm>
          <a:prstGeom prst="rect">
            <a:avLst/>
          </a:prstGeom>
          <a:noFill/>
          <a:ln>
            <a:noFill/>
          </a:ln>
        </p:spPr>
      </p:pic>
      <p:sp>
        <p:nvSpPr>
          <p:cNvPr id="364" name="Google Shape;364;p47"/>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8"/>
          <p:cNvSpPr txBox="1"/>
          <p:nvPr>
            <p:ph type="title"/>
          </p:nvPr>
        </p:nvSpPr>
        <p:spPr>
          <a:xfrm>
            <a:off x="311700" y="217325"/>
            <a:ext cx="8520600" cy="76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I am still not ready to use telehealth</a:t>
            </a:r>
            <a:endParaRPr sz="3500"/>
          </a:p>
        </p:txBody>
      </p:sp>
      <p:sp>
        <p:nvSpPr>
          <p:cNvPr id="370" name="Google Shape;370;p48"/>
          <p:cNvSpPr txBox="1"/>
          <p:nvPr/>
        </p:nvSpPr>
        <p:spPr>
          <a:xfrm>
            <a:off x="183975" y="1400425"/>
            <a:ext cx="4721400" cy="3432600"/>
          </a:xfrm>
          <a:prstGeom prst="rect">
            <a:avLst/>
          </a:prstGeom>
          <a:noFill/>
          <a:ln>
            <a:noFill/>
          </a:ln>
        </p:spPr>
        <p:txBody>
          <a:bodyPr anchorCtr="0" anchor="t" bIns="91425" lIns="91425" spcFirstLastPara="1" rIns="91425" wrap="square" tIns="91425">
            <a:noAutofit/>
          </a:bodyPr>
          <a:lstStyle/>
          <a:p>
            <a:pPr indent="-412750" lvl="0" marL="457200" rtl="0" algn="l">
              <a:spcBef>
                <a:spcPts val="0"/>
              </a:spcBef>
              <a:spcAft>
                <a:spcPts val="0"/>
              </a:spcAft>
              <a:buClr>
                <a:schemeClr val="dk2"/>
              </a:buClr>
              <a:buSzPts val="2900"/>
              <a:buFont typeface="Roboto"/>
              <a:buChar char="●"/>
            </a:pPr>
            <a:r>
              <a:rPr lang="en" sz="2900">
                <a:solidFill>
                  <a:schemeClr val="dk2"/>
                </a:solidFill>
                <a:latin typeface="Roboto"/>
                <a:ea typeface="Roboto"/>
                <a:cs typeface="Roboto"/>
                <a:sym typeface="Roboto"/>
              </a:rPr>
              <a:t>What concerns do you still have?</a:t>
            </a:r>
            <a:endParaRPr sz="2900">
              <a:solidFill>
                <a:schemeClr val="dk2"/>
              </a:solidFill>
              <a:latin typeface="Roboto"/>
              <a:ea typeface="Roboto"/>
              <a:cs typeface="Roboto"/>
              <a:sym typeface="Roboto"/>
            </a:endParaRPr>
          </a:p>
          <a:p>
            <a:pPr indent="-412750" lvl="0" marL="457200" rtl="0" algn="l">
              <a:spcBef>
                <a:spcPts val="0"/>
              </a:spcBef>
              <a:spcAft>
                <a:spcPts val="0"/>
              </a:spcAft>
              <a:buClr>
                <a:schemeClr val="dk2"/>
              </a:buClr>
              <a:buSzPts val="2900"/>
              <a:buFont typeface="Roboto"/>
              <a:buChar char="●"/>
            </a:pPr>
            <a:r>
              <a:rPr lang="en" sz="2900">
                <a:solidFill>
                  <a:schemeClr val="dk2"/>
                </a:solidFill>
                <a:latin typeface="Roboto"/>
                <a:ea typeface="Roboto"/>
                <a:cs typeface="Roboto"/>
                <a:sym typeface="Roboto"/>
              </a:rPr>
              <a:t>Find an </a:t>
            </a:r>
            <a:r>
              <a:rPr lang="en" sz="2900">
                <a:solidFill>
                  <a:schemeClr val="dk2"/>
                </a:solidFill>
                <a:latin typeface="Roboto"/>
                <a:ea typeface="Roboto"/>
                <a:cs typeface="Roboto"/>
                <a:sym typeface="Roboto"/>
              </a:rPr>
              <a:t>achievable</a:t>
            </a:r>
            <a:r>
              <a:rPr lang="en" sz="2900">
                <a:solidFill>
                  <a:schemeClr val="dk2"/>
                </a:solidFill>
                <a:latin typeface="Roboto"/>
                <a:ea typeface="Roboto"/>
                <a:cs typeface="Roboto"/>
                <a:sym typeface="Roboto"/>
              </a:rPr>
              <a:t> goal in using technology</a:t>
            </a:r>
            <a:endParaRPr sz="2900">
              <a:solidFill>
                <a:schemeClr val="dk2"/>
              </a:solidFill>
              <a:latin typeface="Roboto"/>
              <a:ea typeface="Roboto"/>
              <a:cs typeface="Roboto"/>
              <a:sym typeface="Roboto"/>
            </a:endParaRPr>
          </a:p>
          <a:p>
            <a:pPr indent="-412750" lvl="0" marL="457200" rtl="0" algn="l">
              <a:spcBef>
                <a:spcPts val="0"/>
              </a:spcBef>
              <a:spcAft>
                <a:spcPts val="0"/>
              </a:spcAft>
              <a:buClr>
                <a:schemeClr val="dk2"/>
              </a:buClr>
              <a:buSzPts val="2900"/>
              <a:buFont typeface="Roboto"/>
              <a:buChar char="●"/>
            </a:pPr>
            <a:r>
              <a:rPr lang="en" sz="2900">
                <a:solidFill>
                  <a:schemeClr val="dk2"/>
                </a:solidFill>
                <a:latin typeface="Roboto"/>
                <a:ea typeface="Roboto"/>
                <a:cs typeface="Roboto"/>
                <a:sym typeface="Roboto"/>
              </a:rPr>
              <a:t>Be mindful of how illnesses could impact your care in the future</a:t>
            </a:r>
            <a:endParaRPr sz="2900">
              <a:solidFill>
                <a:schemeClr val="dk2"/>
              </a:solidFill>
              <a:latin typeface="Roboto"/>
              <a:ea typeface="Roboto"/>
              <a:cs typeface="Roboto"/>
              <a:sym typeface="Roboto"/>
            </a:endParaRPr>
          </a:p>
        </p:txBody>
      </p:sp>
      <p:sp>
        <p:nvSpPr>
          <p:cNvPr id="371" name="Google Shape;371;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2" name="Google Shape;372;p48"/>
          <p:cNvPicPr preferRelativeResize="0"/>
          <p:nvPr/>
        </p:nvPicPr>
        <p:blipFill>
          <a:blip r:embed="rId3">
            <a:alphaModFix/>
          </a:blip>
          <a:stretch>
            <a:fillRect/>
          </a:stretch>
        </p:blipFill>
        <p:spPr>
          <a:xfrm>
            <a:off x="5037075" y="1434813"/>
            <a:ext cx="3933826" cy="2776818"/>
          </a:xfrm>
          <a:prstGeom prst="rect">
            <a:avLst/>
          </a:prstGeom>
          <a:noFill/>
          <a:ln>
            <a:noFill/>
          </a:ln>
        </p:spPr>
      </p:pic>
      <p:sp>
        <p:nvSpPr>
          <p:cNvPr id="373" name="Google Shape;373;p48"/>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9"/>
          <p:cNvSpPr txBox="1"/>
          <p:nvPr>
            <p:ph type="title"/>
          </p:nvPr>
        </p:nvSpPr>
        <p:spPr>
          <a:xfrm>
            <a:off x="204600" y="1635150"/>
            <a:ext cx="3706500" cy="1377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Workshop Objectives</a:t>
            </a:r>
            <a:endParaRPr/>
          </a:p>
        </p:txBody>
      </p:sp>
      <p:sp>
        <p:nvSpPr>
          <p:cNvPr id="379" name="Google Shape;379;p49"/>
          <p:cNvSpPr txBox="1"/>
          <p:nvPr>
            <p:ph idx="1" type="body"/>
          </p:nvPr>
        </p:nvSpPr>
        <p:spPr>
          <a:xfrm>
            <a:off x="4597475" y="406500"/>
            <a:ext cx="4166400" cy="4098600"/>
          </a:xfrm>
          <a:prstGeom prst="rect">
            <a:avLst/>
          </a:prstGeom>
        </p:spPr>
        <p:txBody>
          <a:bodyPr anchorCtr="0" anchor="t" bIns="91425" lIns="91425" spcFirstLastPara="1" rIns="91425" wrap="square" tIns="91425">
            <a:normAutofit lnSpcReduction="10000"/>
          </a:bodyPr>
          <a:lstStyle/>
          <a:p>
            <a:pPr indent="-419100" lvl="0" marL="457200" rtl="0" algn="l">
              <a:spcBef>
                <a:spcPts val="0"/>
              </a:spcBef>
              <a:spcAft>
                <a:spcPts val="0"/>
              </a:spcAft>
              <a:buSzPts val="3000"/>
              <a:buChar char="❖"/>
            </a:pPr>
            <a:r>
              <a:rPr lang="en" sz="3000"/>
              <a:t>Understand what telehealth is with examples</a:t>
            </a:r>
            <a:endParaRPr sz="3000"/>
          </a:p>
          <a:p>
            <a:pPr indent="-419100" lvl="0" marL="457200" rtl="0" algn="l">
              <a:spcBef>
                <a:spcPts val="0"/>
              </a:spcBef>
              <a:spcAft>
                <a:spcPts val="0"/>
              </a:spcAft>
              <a:buSzPts val="3000"/>
              <a:buChar char="❖"/>
            </a:pPr>
            <a:r>
              <a:rPr lang="en" sz="3000"/>
              <a:t>Learn how to use my Patient Portal </a:t>
            </a:r>
            <a:endParaRPr sz="3000"/>
          </a:p>
          <a:p>
            <a:pPr indent="-419100" lvl="0" marL="457200" rtl="0" algn="l">
              <a:spcBef>
                <a:spcPts val="0"/>
              </a:spcBef>
              <a:spcAft>
                <a:spcPts val="0"/>
              </a:spcAft>
              <a:buSzPts val="3000"/>
              <a:buChar char="❖"/>
            </a:pPr>
            <a:r>
              <a:rPr lang="en" sz="3000"/>
              <a:t>Identify best practices for a telehealth visit</a:t>
            </a:r>
            <a:endParaRPr sz="3000"/>
          </a:p>
        </p:txBody>
      </p:sp>
      <p:sp>
        <p:nvSpPr>
          <p:cNvPr id="380" name="Google Shape;380;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1" name="Google Shape;381;p49"/>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About InterFaith Works of CNY</a:t>
            </a:r>
            <a:endParaRPr sz="3500"/>
          </a:p>
        </p:txBody>
      </p:sp>
      <p:sp>
        <p:nvSpPr>
          <p:cNvPr id="387" name="Google Shape;387;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8" name="Google Shape;388;p50"/>
          <p:cNvSpPr txBox="1"/>
          <p:nvPr>
            <p:ph idx="4294967295" type="body"/>
          </p:nvPr>
        </p:nvSpPr>
        <p:spPr>
          <a:xfrm>
            <a:off x="311725" y="1301525"/>
            <a:ext cx="8520600" cy="31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InterFaith Works of CNY’s Mission Statement</a:t>
            </a:r>
            <a:endParaRPr b="1" sz="1800"/>
          </a:p>
          <a:p>
            <a:pPr indent="0" lvl="0" marL="0" rtl="0" algn="l">
              <a:spcBef>
                <a:spcPts val="1200"/>
              </a:spcBef>
              <a:spcAft>
                <a:spcPts val="0"/>
              </a:spcAft>
              <a:buNone/>
            </a:pPr>
            <a:r>
              <a:rPr lang="en" sz="1800"/>
              <a:t>InterFaith Works affirms the dignity of each person and every faith tradition, builds racial and religious equity, and creates bridges of understanding among us.</a:t>
            </a:r>
            <a:endParaRPr sz="1800"/>
          </a:p>
          <a:p>
            <a:pPr indent="0" lvl="0" marL="0" rtl="0" algn="l">
              <a:spcBef>
                <a:spcPts val="1200"/>
              </a:spcBef>
              <a:spcAft>
                <a:spcPts val="0"/>
              </a:spcAft>
              <a:buNone/>
            </a:pPr>
            <a:r>
              <a:t/>
            </a:r>
            <a:endParaRPr b="1" sz="1800"/>
          </a:p>
          <a:p>
            <a:pPr indent="0" lvl="0" marL="0" rtl="0" algn="l">
              <a:spcBef>
                <a:spcPts val="1200"/>
              </a:spcBef>
              <a:spcAft>
                <a:spcPts val="0"/>
              </a:spcAft>
              <a:buNone/>
            </a:pPr>
            <a:r>
              <a:rPr b="1" lang="en" sz="1800"/>
              <a:t>Digital Inclusion Program for Older Adults</a:t>
            </a:r>
            <a:endParaRPr b="1" sz="1800"/>
          </a:p>
          <a:p>
            <a:pPr indent="0" lvl="0" marL="0" rtl="0" algn="l">
              <a:spcBef>
                <a:spcPts val="1200"/>
              </a:spcBef>
              <a:spcAft>
                <a:spcPts val="1200"/>
              </a:spcAft>
              <a:buNone/>
            </a:pPr>
            <a:r>
              <a:rPr lang="en" sz="1800"/>
              <a:t>Created through the Center for Healthy Aging, the Digital Inclusion Program is dedicated to helping older adults learn to use devices like phones, tablets, and computers to safely enrich their lives.</a:t>
            </a:r>
            <a:endParaRPr sz="1800"/>
          </a:p>
        </p:txBody>
      </p:sp>
      <p:sp>
        <p:nvSpPr>
          <p:cNvPr id="389" name="Google Shape;389;p50"/>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1"/>
          <p:cNvSpPr txBox="1"/>
          <p:nvPr>
            <p:ph type="title"/>
          </p:nvPr>
        </p:nvSpPr>
        <p:spPr>
          <a:xfrm>
            <a:off x="311700" y="3974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Contact InterFaith Works of CNY</a:t>
            </a:r>
            <a:endParaRPr sz="3500"/>
          </a:p>
        </p:txBody>
      </p:sp>
      <p:sp>
        <p:nvSpPr>
          <p:cNvPr id="395" name="Google Shape;395;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96" name="Google Shape;396;p51"/>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pic>
        <p:nvPicPr>
          <p:cNvPr id="397" name="Google Shape;397;p51"/>
          <p:cNvPicPr preferRelativeResize="0"/>
          <p:nvPr/>
        </p:nvPicPr>
        <p:blipFill>
          <a:blip r:embed="rId3">
            <a:alphaModFix/>
          </a:blip>
          <a:stretch>
            <a:fillRect/>
          </a:stretch>
        </p:blipFill>
        <p:spPr>
          <a:xfrm>
            <a:off x="5115050" y="3406150"/>
            <a:ext cx="2215650" cy="1499325"/>
          </a:xfrm>
          <a:prstGeom prst="rect">
            <a:avLst/>
          </a:prstGeom>
          <a:noFill/>
          <a:ln>
            <a:noFill/>
          </a:ln>
        </p:spPr>
      </p:pic>
      <p:pic>
        <p:nvPicPr>
          <p:cNvPr id="398" name="Google Shape;398;p51"/>
          <p:cNvPicPr preferRelativeResize="0"/>
          <p:nvPr/>
        </p:nvPicPr>
        <p:blipFill>
          <a:blip r:embed="rId4">
            <a:alphaModFix/>
          </a:blip>
          <a:stretch>
            <a:fillRect/>
          </a:stretch>
        </p:blipFill>
        <p:spPr>
          <a:xfrm>
            <a:off x="6658025" y="1274225"/>
            <a:ext cx="2374025" cy="2374025"/>
          </a:xfrm>
          <a:prstGeom prst="rect">
            <a:avLst/>
          </a:prstGeom>
          <a:noFill/>
          <a:ln>
            <a:noFill/>
          </a:ln>
        </p:spPr>
      </p:pic>
      <p:sp>
        <p:nvSpPr>
          <p:cNvPr id="399" name="Google Shape;399;p51"/>
          <p:cNvSpPr txBox="1"/>
          <p:nvPr>
            <p:ph idx="4294967295" type="body"/>
          </p:nvPr>
        </p:nvSpPr>
        <p:spPr>
          <a:xfrm>
            <a:off x="311700" y="1319150"/>
            <a:ext cx="4863000" cy="31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t>Lori Klivak</a:t>
            </a:r>
            <a:endParaRPr b="1" sz="1900"/>
          </a:p>
          <a:p>
            <a:pPr indent="0" lvl="0" marL="0" rtl="0" algn="l">
              <a:spcBef>
                <a:spcPts val="1200"/>
              </a:spcBef>
              <a:spcAft>
                <a:spcPts val="0"/>
              </a:spcAft>
              <a:buNone/>
            </a:pPr>
            <a:r>
              <a:rPr b="1" i="1" lang="en" sz="1900"/>
              <a:t>Senior Director</a:t>
            </a:r>
            <a:r>
              <a:rPr b="1" lang="en" sz="1900"/>
              <a:t>, Center for Healthy Aging</a:t>
            </a:r>
            <a:endParaRPr b="1" sz="1900"/>
          </a:p>
          <a:p>
            <a:pPr indent="0" lvl="0" marL="0" rtl="0" algn="l">
              <a:spcBef>
                <a:spcPts val="1200"/>
              </a:spcBef>
              <a:spcAft>
                <a:spcPts val="0"/>
              </a:spcAft>
              <a:buNone/>
            </a:pPr>
            <a:r>
              <a:rPr lang="en" sz="1900" u="sng">
                <a:solidFill>
                  <a:schemeClr val="hlink"/>
                </a:solidFill>
                <a:hlinkClick r:id="rId5"/>
              </a:rPr>
              <a:t>lklivak@ifwcny.org</a:t>
            </a:r>
            <a:endParaRPr sz="1900"/>
          </a:p>
          <a:p>
            <a:pPr indent="0" lvl="0" marL="0" rtl="0" algn="l">
              <a:spcBef>
                <a:spcPts val="1200"/>
              </a:spcBef>
              <a:spcAft>
                <a:spcPts val="0"/>
              </a:spcAft>
              <a:buNone/>
            </a:pPr>
            <a:r>
              <a:rPr lang="en" sz="1900"/>
              <a:t>(315) 449-3552 ext. 109</a:t>
            </a:r>
            <a:endParaRPr sz="1900"/>
          </a:p>
          <a:p>
            <a:pPr indent="0" lvl="0" marL="0" rtl="0" algn="l">
              <a:spcBef>
                <a:spcPts val="1200"/>
              </a:spcBef>
              <a:spcAft>
                <a:spcPts val="0"/>
              </a:spcAft>
              <a:buNone/>
            </a:pPr>
            <a:r>
              <a:rPr lang="en" sz="1900"/>
              <a:t>1010 James St.</a:t>
            </a:r>
            <a:endParaRPr sz="1900"/>
          </a:p>
          <a:p>
            <a:pPr indent="0" lvl="0" marL="0" rtl="0" algn="l">
              <a:spcBef>
                <a:spcPts val="1200"/>
              </a:spcBef>
              <a:spcAft>
                <a:spcPts val="0"/>
              </a:spcAft>
              <a:buNone/>
            </a:pPr>
            <a:r>
              <a:rPr lang="en" sz="1900"/>
              <a:t>Syracuse, NY 13203</a:t>
            </a:r>
            <a:endParaRPr sz="1900"/>
          </a:p>
          <a:p>
            <a:pPr indent="0" lvl="0" marL="0" rtl="0" algn="l">
              <a:spcBef>
                <a:spcPts val="1200"/>
              </a:spcBef>
              <a:spcAft>
                <a:spcPts val="1200"/>
              </a:spcAft>
              <a:buNone/>
            </a:pPr>
            <a:r>
              <a:t/>
            </a:r>
            <a:endParaRPr sz="1900"/>
          </a:p>
        </p:txBody>
      </p:sp>
      <p:sp>
        <p:nvSpPr>
          <p:cNvPr id="400" name="Google Shape;400;p51"/>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112800" y="418150"/>
            <a:ext cx="8520600" cy="623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3500"/>
              <a:t>Ice-Breaker Activity </a:t>
            </a:r>
            <a:endParaRPr sz="3500"/>
          </a:p>
        </p:txBody>
      </p:sp>
      <p:sp>
        <p:nvSpPr>
          <p:cNvPr id="85" name="Google Shape;85;p16"/>
          <p:cNvSpPr txBox="1"/>
          <p:nvPr>
            <p:ph idx="1" type="body"/>
          </p:nvPr>
        </p:nvSpPr>
        <p:spPr>
          <a:xfrm>
            <a:off x="311700" y="1505700"/>
            <a:ext cx="8122800" cy="3076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4000"/>
              <a:t>What is your goal with our workshop today?</a:t>
            </a:r>
            <a:endParaRPr sz="4000"/>
          </a:p>
        </p:txBody>
      </p:sp>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7" name="Google Shape;87;p16"/>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260000" y="1176825"/>
            <a:ext cx="8081400" cy="1244700"/>
          </a:xfrm>
          <a:prstGeom prst="rect">
            <a:avLst/>
          </a:prstGeom>
        </p:spPr>
        <p:txBody>
          <a:bodyPr anchorCtr="0" anchor="b" bIns="91425" lIns="91425" spcFirstLastPara="1" rIns="91425" wrap="square" tIns="91425">
            <a:noAutofit/>
          </a:bodyPr>
          <a:lstStyle/>
          <a:p>
            <a:pPr indent="0" lvl="0" marL="457200" rtl="0" algn="ctr">
              <a:spcBef>
                <a:spcPts val="0"/>
              </a:spcBef>
              <a:spcAft>
                <a:spcPts val="0"/>
              </a:spcAft>
              <a:buNone/>
            </a:pPr>
            <a:r>
              <a:rPr lang="en" sz="4000"/>
              <a:t>Module 1. “What is Telehealth?”</a:t>
            </a:r>
            <a:endParaRPr sz="4000"/>
          </a:p>
        </p:txBody>
      </p:sp>
      <p:sp>
        <p:nvSpPr>
          <p:cNvPr id="93" name="Google Shape;93;p17"/>
          <p:cNvSpPr txBox="1"/>
          <p:nvPr>
            <p:ph idx="1" type="body"/>
          </p:nvPr>
        </p:nvSpPr>
        <p:spPr>
          <a:xfrm>
            <a:off x="311750" y="2421525"/>
            <a:ext cx="8244300" cy="942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700"/>
              <a:t>Definition, Profiles, Uses, Benefits &amp; “Mythbusters”</a:t>
            </a:r>
            <a:endParaRPr sz="2700"/>
          </a:p>
        </p:txBody>
      </p:sp>
      <p:sp>
        <p:nvSpPr>
          <p:cNvPr id="94" name="Google Shape;94;p17"/>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Merriweather"/>
                <a:ea typeface="Merriweather"/>
                <a:cs typeface="Merriweather"/>
                <a:sym typeface="Merriweather"/>
              </a:rPr>
              <a:t>InterFaith Works of CNY © 2024</a:t>
            </a:r>
            <a:endParaRPr sz="800">
              <a:solidFill>
                <a:schemeClr val="lt1"/>
              </a:solidFill>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112800" y="418150"/>
            <a:ext cx="8520600" cy="623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3500"/>
              <a:t>Module Opening Activity</a:t>
            </a:r>
            <a:endParaRPr sz="3500"/>
          </a:p>
        </p:txBody>
      </p:sp>
      <p:sp>
        <p:nvSpPr>
          <p:cNvPr id="100" name="Google Shape;100;p18"/>
          <p:cNvSpPr txBox="1"/>
          <p:nvPr>
            <p:ph idx="1" type="body"/>
          </p:nvPr>
        </p:nvSpPr>
        <p:spPr>
          <a:xfrm>
            <a:off x="311700" y="1505700"/>
            <a:ext cx="8122800" cy="3076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4000"/>
              <a:t>Using Post-It Notes, write a use, </a:t>
            </a:r>
            <a:r>
              <a:rPr lang="en" sz="4000"/>
              <a:t>definition</a:t>
            </a:r>
            <a:r>
              <a:rPr lang="en" sz="4000"/>
              <a:t>, or fact about telehealth. We will use these during our “Mythbusters” </a:t>
            </a:r>
            <a:r>
              <a:rPr lang="en" sz="4000"/>
              <a:t>activity!</a:t>
            </a:r>
            <a:endParaRPr sz="4000"/>
          </a:p>
        </p:txBody>
      </p:sp>
      <p:sp>
        <p:nvSpPr>
          <p:cNvPr id="101" name="Google Shape;101;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2" name="Google Shape;102;p18"/>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11700" y="37675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Defining Telehealth</a:t>
            </a:r>
            <a:endParaRPr sz="3500"/>
          </a:p>
        </p:txBody>
      </p:sp>
      <p:sp>
        <p:nvSpPr>
          <p:cNvPr id="108" name="Google Shape;108;p19"/>
          <p:cNvSpPr txBox="1"/>
          <p:nvPr/>
        </p:nvSpPr>
        <p:spPr>
          <a:xfrm>
            <a:off x="496750" y="1604100"/>
            <a:ext cx="8279400" cy="29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2"/>
                </a:solidFill>
                <a:latin typeface="Roboto"/>
                <a:ea typeface="Roboto"/>
                <a:cs typeface="Roboto"/>
                <a:sym typeface="Roboto"/>
              </a:rPr>
              <a:t>“Using digital technology to access remote health care services and communicate with your provider about </a:t>
            </a:r>
            <a:r>
              <a:rPr lang="en" sz="3500">
                <a:solidFill>
                  <a:schemeClr val="dk2"/>
                </a:solidFill>
                <a:latin typeface="Roboto"/>
                <a:ea typeface="Roboto"/>
                <a:cs typeface="Roboto"/>
                <a:sym typeface="Roboto"/>
              </a:rPr>
              <a:t>your</a:t>
            </a:r>
            <a:r>
              <a:rPr lang="en" sz="3500">
                <a:solidFill>
                  <a:schemeClr val="dk2"/>
                </a:solidFill>
                <a:latin typeface="Roboto"/>
                <a:ea typeface="Roboto"/>
                <a:cs typeface="Roboto"/>
                <a:sym typeface="Roboto"/>
              </a:rPr>
              <a:t> health.”</a:t>
            </a:r>
            <a:endParaRPr sz="3500">
              <a:solidFill>
                <a:schemeClr val="dk2"/>
              </a:solidFill>
              <a:latin typeface="Roboto"/>
              <a:ea typeface="Roboto"/>
              <a:cs typeface="Roboto"/>
              <a:sym typeface="Roboto"/>
            </a:endParaRPr>
          </a:p>
        </p:txBody>
      </p:sp>
      <p:sp>
        <p:nvSpPr>
          <p:cNvPr id="109" name="Google Shape;10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0" name="Google Shape;110;p19"/>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4595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Profiles of People Who Use Telehealth</a:t>
            </a:r>
            <a:endParaRPr sz="3200"/>
          </a:p>
        </p:txBody>
      </p:sp>
      <p:sp>
        <p:nvSpPr>
          <p:cNvPr id="116" name="Google Shape;116;p20"/>
          <p:cNvSpPr txBox="1"/>
          <p:nvPr>
            <p:ph idx="1" type="body"/>
          </p:nvPr>
        </p:nvSpPr>
        <p:spPr>
          <a:xfrm>
            <a:off x="311700" y="2631800"/>
            <a:ext cx="2538900" cy="195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600"/>
              <a:t>“After experiencing an illness that left me unable to drive, I started to use telehealth. Now I’m in the comfort of my own home, relaxed, and speaking with my provider in Brooklyn, NY!”</a:t>
            </a:r>
            <a:endParaRPr sz="1600"/>
          </a:p>
        </p:txBody>
      </p:sp>
      <p:sp>
        <p:nvSpPr>
          <p:cNvPr id="117" name="Google Shape;117;p20"/>
          <p:cNvSpPr txBox="1"/>
          <p:nvPr>
            <p:ph idx="2" type="body"/>
          </p:nvPr>
        </p:nvSpPr>
        <p:spPr>
          <a:xfrm>
            <a:off x="3029550" y="2631850"/>
            <a:ext cx="2538900" cy="195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t>“I don’t feel comfortable using the internet, but I do have a phone. I used telehealth to have a FaceTime call with my veterinarian!”</a:t>
            </a:r>
            <a:endParaRPr sz="1600"/>
          </a:p>
        </p:txBody>
      </p:sp>
      <p:sp>
        <p:nvSpPr>
          <p:cNvPr id="118" name="Google Shape;118;p20"/>
          <p:cNvSpPr txBox="1"/>
          <p:nvPr>
            <p:ph idx="2" type="body"/>
          </p:nvPr>
        </p:nvSpPr>
        <p:spPr>
          <a:xfrm>
            <a:off x="5747400" y="2631850"/>
            <a:ext cx="2855100" cy="195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600"/>
              <a:t>“I used telehealth in a moment of crisis after feeling </a:t>
            </a:r>
            <a:r>
              <a:rPr lang="en" sz="1600"/>
              <a:t>depressed</a:t>
            </a:r>
            <a:r>
              <a:rPr lang="en" sz="1600"/>
              <a:t> from my caring for my husband with dementia. I have found telehealth to be helpful and a great comfort to me.”</a:t>
            </a:r>
            <a:endParaRPr sz="1600"/>
          </a:p>
        </p:txBody>
      </p:sp>
      <p:pic>
        <p:nvPicPr>
          <p:cNvPr id="119" name="Google Shape;119;p20"/>
          <p:cNvPicPr preferRelativeResize="0"/>
          <p:nvPr/>
        </p:nvPicPr>
        <p:blipFill>
          <a:blip r:embed="rId3">
            <a:alphaModFix/>
          </a:blip>
          <a:stretch>
            <a:fillRect/>
          </a:stretch>
        </p:blipFill>
        <p:spPr>
          <a:xfrm>
            <a:off x="899299" y="1305563"/>
            <a:ext cx="1145300" cy="1145300"/>
          </a:xfrm>
          <a:prstGeom prst="rect">
            <a:avLst/>
          </a:prstGeom>
          <a:noFill/>
          <a:ln>
            <a:noFill/>
          </a:ln>
        </p:spPr>
      </p:pic>
      <p:pic>
        <p:nvPicPr>
          <p:cNvPr id="120" name="Google Shape;120;p20"/>
          <p:cNvPicPr preferRelativeResize="0"/>
          <p:nvPr/>
        </p:nvPicPr>
        <p:blipFill>
          <a:blip r:embed="rId3">
            <a:alphaModFix/>
          </a:blip>
          <a:stretch>
            <a:fillRect/>
          </a:stretch>
        </p:blipFill>
        <p:spPr>
          <a:xfrm>
            <a:off x="3790849" y="1305575"/>
            <a:ext cx="1145300" cy="1145300"/>
          </a:xfrm>
          <a:prstGeom prst="rect">
            <a:avLst/>
          </a:prstGeom>
          <a:noFill/>
          <a:ln>
            <a:noFill/>
          </a:ln>
        </p:spPr>
      </p:pic>
      <p:pic>
        <p:nvPicPr>
          <p:cNvPr id="121" name="Google Shape;121;p20"/>
          <p:cNvPicPr preferRelativeResize="0"/>
          <p:nvPr/>
        </p:nvPicPr>
        <p:blipFill>
          <a:blip r:embed="rId3">
            <a:alphaModFix/>
          </a:blip>
          <a:stretch>
            <a:fillRect/>
          </a:stretch>
        </p:blipFill>
        <p:spPr>
          <a:xfrm>
            <a:off x="6743249" y="1305575"/>
            <a:ext cx="1145300" cy="1145300"/>
          </a:xfrm>
          <a:prstGeom prst="rect">
            <a:avLst/>
          </a:prstGeom>
          <a:noFill/>
          <a:ln>
            <a:noFill/>
          </a:ln>
        </p:spPr>
      </p:pic>
      <p:sp>
        <p:nvSpPr>
          <p:cNvPr id="122" name="Google Shape;12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3" name="Google Shape;123;p20"/>
          <p:cNvSpPr txBox="1"/>
          <p:nvPr/>
        </p:nvSpPr>
        <p:spPr>
          <a:xfrm>
            <a:off x="5656100" y="4802100"/>
            <a:ext cx="3125700" cy="341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311700" y="37675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How Can I Access Telehealth?</a:t>
            </a:r>
            <a:endParaRPr sz="3500"/>
          </a:p>
        </p:txBody>
      </p:sp>
      <p:pic>
        <p:nvPicPr>
          <p:cNvPr id="129" name="Google Shape;129;p21"/>
          <p:cNvPicPr preferRelativeResize="0"/>
          <p:nvPr/>
        </p:nvPicPr>
        <p:blipFill rotWithShape="1">
          <a:blip r:embed="rId3">
            <a:alphaModFix/>
          </a:blip>
          <a:srcRect b="0" l="30724" r="9663" t="0"/>
          <a:stretch/>
        </p:blipFill>
        <p:spPr>
          <a:xfrm>
            <a:off x="2184763" y="1374000"/>
            <a:ext cx="2116975" cy="2588176"/>
          </a:xfrm>
          <a:prstGeom prst="rect">
            <a:avLst/>
          </a:prstGeom>
          <a:noFill/>
          <a:ln>
            <a:noFill/>
          </a:ln>
        </p:spPr>
      </p:pic>
      <p:sp>
        <p:nvSpPr>
          <p:cNvPr id="130" name="Google Shape;130;p21"/>
          <p:cNvSpPr txBox="1"/>
          <p:nvPr/>
        </p:nvSpPr>
        <p:spPr>
          <a:xfrm>
            <a:off x="2382013" y="3962175"/>
            <a:ext cx="16122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2"/>
                </a:solidFill>
                <a:latin typeface="Roboto"/>
                <a:ea typeface="Roboto"/>
                <a:cs typeface="Roboto"/>
                <a:sym typeface="Roboto"/>
              </a:rPr>
              <a:t>Phone</a:t>
            </a:r>
            <a:endParaRPr b="1" sz="3000">
              <a:solidFill>
                <a:schemeClr val="dk2"/>
              </a:solidFill>
              <a:latin typeface="Roboto"/>
              <a:ea typeface="Roboto"/>
              <a:cs typeface="Roboto"/>
              <a:sym typeface="Roboto"/>
            </a:endParaRPr>
          </a:p>
        </p:txBody>
      </p:sp>
      <p:sp>
        <p:nvSpPr>
          <p:cNvPr id="131" name="Google Shape;131;p21"/>
          <p:cNvSpPr txBox="1"/>
          <p:nvPr/>
        </p:nvSpPr>
        <p:spPr>
          <a:xfrm>
            <a:off x="4768638" y="3981675"/>
            <a:ext cx="16122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2"/>
                </a:solidFill>
                <a:latin typeface="Roboto"/>
                <a:ea typeface="Roboto"/>
                <a:cs typeface="Roboto"/>
                <a:sym typeface="Roboto"/>
              </a:rPr>
              <a:t>Tablet</a:t>
            </a:r>
            <a:endParaRPr b="1" sz="3000">
              <a:solidFill>
                <a:schemeClr val="dk2"/>
              </a:solidFill>
              <a:latin typeface="Roboto"/>
              <a:ea typeface="Roboto"/>
              <a:cs typeface="Roboto"/>
              <a:sym typeface="Roboto"/>
            </a:endParaRPr>
          </a:p>
        </p:txBody>
      </p:sp>
      <p:sp>
        <p:nvSpPr>
          <p:cNvPr id="132" name="Google Shape;132;p21"/>
          <p:cNvSpPr txBox="1"/>
          <p:nvPr/>
        </p:nvSpPr>
        <p:spPr>
          <a:xfrm>
            <a:off x="6847725" y="3962175"/>
            <a:ext cx="23247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2"/>
                </a:solidFill>
                <a:latin typeface="Roboto"/>
                <a:ea typeface="Roboto"/>
                <a:cs typeface="Roboto"/>
                <a:sym typeface="Roboto"/>
              </a:rPr>
              <a:t>Computer</a:t>
            </a:r>
            <a:endParaRPr b="1" sz="3000">
              <a:solidFill>
                <a:schemeClr val="dk2"/>
              </a:solidFill>
              <a:latin typeface="Roboto"/>
              <a:ea typeface="Roboto"/>
              <a:cs typeface="Roboto"/>
              <a:sym typeface="Roboto"/>
            </a:endParaRPr>
          </a:p>
        </p:txBody>
      </p:sp>
      <p:sp>
        <p:nvSpPr>
          <p:cNvPr id="133" name="Google Shape;133;p21"/>
          <p:cNvSpPr txBox="1"/>
          <p:nvPr/>
        </p:nvSpPr>
        <p:spPr>
          <a:xfrm>
            <a:off x="-7725" y="3981675"/>
            <a:ext cx="2239800" cy="11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2"/>
                </a:solidFill>
                <a:latin typeface="Roboto"/>
                <a:ea typeface="Roboto"/>
                <a:cs typeface="Roboto"/>
                <a:sym typeface="Roboto"/>
              </a:rPr>
              <a:t>Voice-Only</a:t>
            </a:r>
            <a:endParaRPr b="1" sz="3000">
              <a:solidFill>
                <a:schemeClr val="dk2"/>
              </a:solidFill>
              <a:latin typeface="Roboto"/>
              <a:ea typeface="Roboto"/>
              <a:cs typeface="Roboto"/>
              <a:sym typeface="Roboto"/>
            </a:endParaRPr>
          </a:p>
        </p:txBody>
      </p:sp>
      <p:pic>
        <p:nvPicPr>
          <p:cNvPr id="134" name="Google Shape;134;p21"/>
          <p:cNvPicPr preferRelativeResize="0"/>
          <p:nvPr/>
        </p:nvPicPr>
        <p:blipFill rotWithShape="1">
          <a:blip r:embed="rId4">
            <a:alphaModFix/>
          </a:blip>
          <a:srcRect b="0" l="27447" r="22346" t="0"/>
          <a:stretch/>
        </p:blipFill>
        <p:spPr>
          <a:xfrm>
            <a:off x="6876150" y="1374000"/>
            <a:ext cx="2116977" cy="2588175"/>
          </a:xfrm>
          <a:prstGeom prst="rect">
            <a:avLst/>
          </a:prstGeom>
          <a:noFill/>
          <a:ln>
            <a:noFill/>
          </a:ln>
        </p:spPr>
      </p:pic>
      <p:pic>
        <p:nvPicPr>
          <p:cNvPr id="135" name="Google Shape;135;p21"/>
          <p:cNvPicPr preferRelativeResize="0"/>
          <p:nvPr/>
        </p:nvPicPr>
        <p:blipFill rotWithShape="1">
          <a:blip r:embed="rId5">
            <a:alphaModFix/>
          </a:blip>
          <a:srcRect b="0" l="18902" r="19181" t="20565"/>
          <a:stretch/>
        </p:blipFill>
        <p:spPr>
          <a:xfrm>
            <a:off x="4457951" y="1354500"/>
            <a:ext cx="2324700" cy="2627176"/>
          </a:xfrm>
          <a:prstGeom prst="rect">
            <a:avLst/>
          </a:prstGeom>
          <a:noFill/>
          <a:ln>
            <a:noFill/>
          </a:ln>
        </p:spPr>
      </p:pic>
      <p:pic>
        <p:nvPicPr>
          <p:cNvPr id="136" name="Google Shape;136;p21"/>
          <p:cNvPicPr preferRelativeResize="0"/>
          <p:nvPr/>
        </p:nvPicPr>
        <p:blipFill rotWithShape="1">
          <a:blip r:embed="rId6">
            <a:alphaModFix/>
          </a:blip>
          <a:srcRect b="18195" l="29989" r="32659" t="8139"/>
          <a:stretch/>
        </p:blipFill>
        <p:spPr>
          <a:xfrm>
            <a:off x="127950" y="1348225"/>
            <a:ext cx="1968451" cy="2588175"/>
          </a:xfrm>
          <a:prstGeom prst="rect">
            <a:avLst/>
          </a:prstGeom>
          <a:noFill/>
          <a:ln>
            <a:noFill/>
          </a:ln>
        </p:spPr>
      </p:pic>
      <p:sp>
        <p:nvSpPr>
          <p:cNvPr id="137" name="Google Shape;13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8" name="Google Shape;138;p21"/>
          <p:cNvSpPr txBox="1"/>
          <p:nvPr/>
        </p:nvSpPr>
        <p:spPr>
          <a:xfrm>
            <a:off x="0" y="4801975"/>
            <a:ext cx="3125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erriweather"/>
                <a:ea typeface="Merriweather"/>
                <a:cs typeface="Merriweather"/>
                <a:sym typeface="Merriweather"/>
              </a:rPr>
              <a:t>InterFaith Works of CNY © 2024</a:t>
            </a:r>
            <a:endParaRPr sz="800">
              <a:solidFill>
                <a:schemeClr val="dk2"/>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